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825" r:id="rId2"/>
    <p:sldId id="999" r:id="rId3"/>
    <p:sldId id="2116" r:id="rId4"/>
    <p:sldId id="2117" r:id="rId5"/>
    <p:sldId id="2168" r:id="rId6"/>
    <p:sldId id="2169" r:id="rId7"/>
    <p:sldId id="2173" r:id="rId8"/>
    <p:sldId id="2170" r:id="rId9"/>
    <p:sldId id="2171" r:id="rId10"/>
    <p:sldId id="2118" r:id="rId11"/>
    <p:sldId id="2119" r:id="rId12"/>
    <p:sldId id="2120" r:id="rId13"/>
    <p:sldId id="2121" r:id="rId14"/>
    <p:sldId id="2122" r:id="rId15"/>
    <p:sldId id="2123" r:id="rId16"/>
    <p:sldId id="2124" r:id="rId17"/>
    <p:sldId id="2125" r:id="rId18"/>
    <p:sldId id="2126" r:id="rId19"/>
    <p:sldId id="2127" r:id="rId20"/>
    <p:sldId id="2128" r:id="rId21"/>
    <p:sldId id="2129" r:id="rId22"/>
    <p:sldId id="2130" r:id="rId23"/>
    <p:sldId id="2131" r:id="rId24"/>
    <p:sldId id="2132" r:id="rId25"/>
    <p:sldId id="2133" r:id="rId26"/>
    <p:sldId id="2134" r:id="rId27"/>
    <p:sldId id="2172" r:id="rId28"/>
    <p:sldId id="2135" r:id="rId29"/>
    <p:sldId id="2174" r:id="rId30"/>
    <p:sldId id="2175" r:id="rId31"/>
    <p:sldId id="2136" r:id="rId32"/>
    <p:sldId id="2137" r:id="rId33"/>
    <p:sldId id="2138" r:id="rId34"/>
    <p:sldId id="2139" r:id="rId35"/>
    <p:sldId id="2140" r:id="rId36"/>
    <p:sldId id="2141" r:id="rId37"/>
    <p:sldId id="2142" r:id="rId38"/>
    <p:sldId id="2143" r:id="rId39"/>
    <p:sldId id="2144" r:id="rId40"/>
    <p:sldId id="2145" r:id="rId41"/>
    <p:sldId id="2146" r:id="rId42"/>
    <p:sldId id="2147" r:id="rId43"/>
    <p:sldId id="2148" r:id="rId44"/>
    <p:sldId id="2149" r:id="rId45"/>
    <p:sldId id="2150" r:id="rId46"/>
    <p:sldId id="2151" r:id="rId47"/>
    <p:sldId id="2152" r:id="rId48"/>
    <p:sldId id="2153" r:id="rId49"/>
    <p:sldId id="2154" r:id="rId50"/>
    <p:sldId id="2155" r:id="rId51"/>
    <p:sldId id="2156" r:id="rId52"/>
    <p:sldId id="2157" r:id="rId53"/>
    <p:sldId id="2158" r:id="rId54"/>
    <p:sldId id="2159" r:id="rId55"/>
    <p:sldId id="2160" r:id="rId56"/>
    <p:sldId id="2161" r:id="rId57"/>
    <p:sldId id="2162" r:id="rId58"/>
    <p:sldId id="2163" r:id="rId59"/>
    <p:sldId id="2164" r:id="rId60"/>
    <p:sldId id="2165" r:id="rId61"/>
    <p:sldId id="2166" r:id="rId62"/>
    <p:sldId id="2167" r:id="rId63"/>
    <p:sldId id="2176" r:id="rId64"/>
    <p:sldId id="2177" r:id="rId65"/>
    <p:sldId id="2178" r:id="rId66"/>
    <p:sldId id="2179" r:id="rId67"/>
    <p:sldId id="2180" r:id="rId68"/>
    <p:sldId id="2181" r:id="rId69"/>
    <p:sldId id="2182" r:id="rId70"/>
    <p:sldId id="2183" r:id="rId7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3B90C"/>
    <a:srgbClr val="0274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513" autoAdjust="0"/>
    <p:restoredTop sz="94624" autoAdjust="0"/>
  </p:normalViewPr>
  <p:slideViewPr>
    <p:cSldViewPr>
      <p:cViewPr varScale="1">
        <p:scale>
          <a:sx n="83" d="100"/>
          <a:sy n="83" d="100"/>
        </p:scale>
        <p:origin x="84" y="288"/>
      </p:cViewPr>
      <p:guideLst>
        <p:guide orient="horz" pos="2160"/>
        <p:guide pos="2880"/>
      </p:guideLst>
    </p:cSldViewPr>
  </p:slideViewPr>
  <p:outlineViewPr>
    <p:cViewPr>
      <p:scale>
        <a:sx n="33" d="100"/>
        <a:sy n="33" d="100"/>
      </p:scale>
      <p:origin x="0" y="2260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BE9A2BD-4286-4809-9F27-7A68D66BAD1B}" type="datetimeFigureOut">
              <a:rPr lang="en-ZA"/>
              <a:pPr>
                <a:defRPr/>
              </a:pPr>
              <a:t>2014/09/20</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D904ED-2051-4F86-9D42-4C5A704E37C9}" type="slidenum">
              <a:rPr lang="en-ZA"/>
              <a:pPr>
                <a:defRPr/>
              </a:pPr>
              <a:t>‹#›</a:t>
            </a:fld>
            <a:endParaRPr lang="en-ZA" dirty="0"/>
          </a:p>
        </p:txBody>
      </p:sp>
    </p:spTree>
    <p:extLst>
      <p:ext uri="{BB962C8B-B14F-4D97-AF65-F5344CB8AC3E}">
        <p14:creationId xmlns:p14="http://schemas.microsoft.com/office/powerpoint/2010/main" val="16547164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0D2E1F2-39F8-4D26-9105-1061E30C5BFE}" type="slidenum">
              <a:rPr lang="en-US" smtClean="0"/>
              <a:pPr fontAlgn="base">
                <a:spcBef>
                  <a:spcPct val="0"/>
                </a:spcBef>
                <a:spcAft>
                  <a:spcPct val="0"/>
                </a:spcAft>
                <a:defRPr/>
              </a:pPr>
              <a:t>1</a:t>
            </a:fld>
            <a:endParaRPr lang="en-US" dirty="0" smtClean="0"/>
          </a:p>
        </p:txBody>
      </p:sp>
      <p:sp>
        <p:nvSpPr>
          <p:cNvPr id="46083" name="Text Box 1"/>
          <p:cNvSpPr txBox="1">
            <a:spLocks noChangeArrowheads="1"/>
          </p:cNvSpPr>
          <p:nvPr/>
        </p:nvSpPr>
        <p:spPr bwMode="auto">
          <a:xfrm>
            <a:off x="1143001" y="685800"/>
            <a:ext cx="4572000" cy="3429000"/>
          </a:xfrm>
          <a:prstGeom prst="rect">
            <a:avLst/>
          </a:prstGeom>
          <a:solidFill>
            <a:srgbClr val="FFFFFF"/>
          </a:solidFill>
          <a:ln w="9525">
            <a:solidFill>
              <a:srgbClr val="000000"/>
            </a:solidFill>
            <a:miter lim="800000"/>
            <a:headEnd/>
            <a:tailEnd/>
          </a:ln>
        </p:spPr>
        <p:txBody>
          <a:bodyPr wrap="none" lIns="91431" tIns="45716" rIns="91431" bIns="45716" anchor="ctr"/>
          <a:lstStyle/>
          <a:p>
            <a:endParaRPr lang="en-ZA" dirty="0">
              <a:latin typeface="Calibri" pitchFamily="34" charset="0"/>
            </a:endParaRPr>
          </a:p>
        </p:txBody>
      </p:sp>
      <p:sp>
        <p:nvSpPr>
          <p:cNvPr id="46084" name="Rectangle 2"/>
          <p:cNvSpPr>
            <a:spLocks noGrp="1" noChangeArrowheads="1"/>
          </p:cNvSpPr>
          <p:nvPr>
            <p:ph type="body"/>
          </p:nvPr>
        </p:nvSpPr>
        <p:spPr bwMode="auto">
          <a:xfrm>
            <a:off x="685801" y="4343400"/>
            <a:ext cx="5483225" cy="4205288"/>
          </a:xfrm>
          <a:noFill/>
        </p:spPr>
        <p:txBody>
          <a:bodyPr wrap="none" numCol="1" anchor="ctr" anchorCtr="0" compatLnSpc="1">
            <a:prstTxWarp prst="textNoShape">
              <a:avLst/>
            </a:prstTxWarp>
          </a:bodyPr>
          <a:lstStyle/>
          <a:p>
            <a:pPr eaLnBrk="1" hangingPunct="1">
              <a:spcBef>
                <a:spcPct val="0"/>
              </a:spcBef>
            </a:pPr>
            <a:endParaRPr lang="en-ZA" dirty="0" smtClean="0"/>
          </a:p>
        </p:txBody>
      </p:sp>
    </p:spTree>
    <p:extLst>
      <p:ext uri="{BB962C8B-B14F-4D97-AF65-F5344CB8AC3E}">
        <p14:creationId xmlns:p14="http://schemas.microsoft.com/office/powerpoint/2010/main" val="29560922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4">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57FE7B4-5ECE-4941-A25E-1C41B54B892F}" type="slidenum">
              <a:rPr lang="en-ZA"/>
              <a:pPr>
                <a:defRPr/>
              </a:pPr>
              <a:t>‹#›</a:t>
            </a:fld>
            <a:endParaRPr lang="en-ZA" dirty="0"/>
          </a:p>
        </p:txBody>
      </p:sp>
      <p:pic>
        <p:nvPicPr>
          <p:cNvPr id="8" name="Picture 7"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4">
                    <a:lumMod val="50000"/>
                  </a:schemeClr>
                </a:solidFill>
              </a:defRPr>
            </a:lvl1pPr>
          </a:lstStyle>
          <a:p>
            <a:r>
              <a:rPr lang="en-US" dirty="0" smtClean="0"/>
              <a:t>Click to edit Master title style</a:t>
            </a:r>
            <a:endParaRPr lang="en-ZA" dirty="0"/>
          </a:p>
        </p:txBody>
      </p:sp>
      <p:sp>
        <p:nvSpPr>
          <p:cNvPr id="3" name="Content Placeholder 2"/>
          <p:cNvSpPr>
            <a:spLocks noGrp="1"/>
          </p:cNvSpPr>
          <p:nvPr>
            <p:ph idx="1"/>
          </p:nvPr>
        </p:nvSpPr>
        <p:spPr>
          <a:xfrm>
            <a:off x="457200" y="1600200"/>
            <a:ext cx="8229600" cy="5257800"/>
          </a:xfrm>
        </p:spPr>
        <p:txBody>
          <a:bodyPr>
            <a:normAutofit/>
          </a:bodyPr>
          <a:lstStyle>
            <a:lvl1pPr>
              <a:buNone/>
              <a:defRPr sz="2200" b="0" cap="none" spc="0">
                <a:ln w="1905"/>
                <a:solidFill>
                  <a:schemeClr val="accent4">
                    <a:lumMod val="50000"/>
                  </a:schemeClr>
                </a:solidFill>
                <a:effectLst>
                  <a:innerShdw blurRad="69850" dist="43180" dir="5400000">
                    <a:srgbClr val="000000">
                      <a:alpha val="65000"/>
                    </a:srgbClr>
                  </a:innerShdw>
                </a:effectLst>
              </a:defRPr>
            </a:lvl1pPr>
            <a:lvl2pPr>
              <a:buNone/>
              <a:defRPr sz="2200" b="0" cap="none" spc="0">
                <a:ln w="1905"/>
                <a:solidFill>
                  <a:schemeClr val="accent4">
                    <a:lumMod val="50000"/>
                  </a:schemeClr>
                </a:solidFill>
                <a:effectLst>
                  <a:innerShdw blurRad="69850" dist="43180" dir="5400000">
                    <a:srgbClr val="000000">
                      <a:alpha val="65000"/>
                    </a:srgbClr>
                  </a:innerShdw>
                </a:effectLst>
              </a:defRPr>
            </a:lvl2pPr>
            <a:lvl3pPr>
              <a:buNone/>
              <a:defRPr sz="2200" b="0" cap="none" spc="0">
                <a:ln w="1905"/>
                <a:solidFill>
                  <a:schemeClr val="accent4">
                    <a:lumMod val="50000"/>
                  </a:schemeClr>
                </a:solidFill>
                <a:effectLst>
                  <a:innerShdw blurRad="69850" dist="43180" dir="5400000">
                    <a:srgbClr val="000000">
                      <a:alpha val="65000"/>
                    </a:srgbClr>
                  </a:innerShdw>
                </a:effectLst>
              </a:defRPr>
            </a:lvl3pPr>
            <a:lvl4pPr>
              <a:buNone/>
              <a:defRPr sz="2200" b="0" cap="none" spc="0">
                <a:ln w="1905"/>
                <a:solidFill>
                  <a:schemeClr val="accent4">
                    <a:lumMod val="50000"/>
                  </a:schemeClr>
                </a:solidFill>
                <a:effectLst>
                  <a:innerShdw blurRad="69850" dist="43180" dir="5400000">
                    <a:srgbClr val="000000">
                      <a:alpha val="65000"/>
                    </a:srgbClr>
                  </a:innerShdw>
                </a:effectLst>
              </a:defRPr>
            </a:lvl4pPr>
            <a:lvl5pPr>
              <a:buNone/>
              <a:defRPr sz="2200" b="0" cap="none" spc="0">
                <a:ln w="1905"/>
                <a:solidFill>
                  <a:schemeClr val="accent4">
                    <a:lumMod val="50000"/>
                  </a:schemeClr>
                </a:solidFill>
                <a:effectLst>
                  <a:innerShdw blurRad="69850" dist="43180" dir="5400000">
                    <a:srgbClr val="000000">
                      <a:alpha val="65000"/>
                    </a:srgbClr>
                  </a:inn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15B7D16-8FAD-4D2D-B977-107333E7495D}"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EDC6A61B-BE74-4F9D-A512-535F7656D147}" type="slidenum">
              <a:rPr lang="en-ZA"/>
              <a:pPr>
                <a:defRPr/>
              </a:pPr>
              <a:t>‹#›</a:t>
            </a:fld>
            <a:endParaRPr lang="en-Z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F8A273C6-BAE1-4514-94C2-FC9BDD7B8429}" type="slidenum">
              <a:rPr lang="en-ZA"/>
              <a:pPr>
                <a:defRPr/>
              </a:pPr>
              <a:t>‹#›</a:t>
            </a:fld>
            <a:endParaRPr lang="en-Z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3"/>
          <p:cNvSpPr>
            <a:spLocks noGrp="1"/>
          </p:cNvSpPr>
          <p:nvPr>
            <p:ph type="dt" sz="half" idx="10"/>
          </p:nvPr>
        </p:nvSpPr>
        <p:spPr/>
        <p:txBody>
          <a:bodyPr/>
          <a:lstStyle>
            <a:lvl1pPr>
              <a:defRPr/>
            </a:lvl1pPr>
          </a:lstStyle>
          <a:p>
            <a:pPr>
              <a:defRPr/>
            </a:pPr>
            <a:endParaRPr lang="en-ZA" dirty="0"/>
          </a:p>
        </p:txBody>
      </p:sp>
      <p:sp>
        <p:nvSpPr>
          <p:cNvPr id="8" name="Footer Placeholder 4"/>
          <p:cNvSpPr>
            <a:spLocks noGrp="1"/>
          </p:cNvSpPr>
          <p:nvPr>
            <p:ph type="ftr" sz="quarter" idx="11"/>
          </p:nvPr>
        </p:nvSpPr>
        <p:spPr/>
        <p:txBody>
          <a:bodyPr/>
          <a:lstStyle>
            <a:lvl1pPr>
              <a:defRPr/>
            </a:lvl1pPr>
          </a:lstStyle>
          <a:p>
            <a:pPr>
              <a:defRPr/>
            </a:pPr>
            <a:endParaRPr lang="en-ZA" dirty="0"/>
          </a:p>
        </p:txBody>
      </p:sp>
      <p:sp>
        <p:nvSpPr>
          <p:cNvPr id="9" name="Slide Number Placeholder 5"/>
          <p:cNvSpPr>
            <a:spLocks noGrp="1"/>
          </p:cNvSpPr>
          <p:nvPr>
            <p:ph type="sldNum" sz="quarter" idx="12"/>
          </p:nvPr>
        </p:nvSpPr>
        <p:spPr/>
        <p:txBody>
          <a:bodyPr/>
          <a:lstStyle>
            <a:lvl1pPr>
              <a:defRPr/>
            </a:lvl1pPr>
          </a:lstStyle>
          <a:p>
            <a:pPr>
              <a:defRPr/>
            </a:pPr>
            <a:fld id="{DD545F93-246A-4563-ABE3-4D7CC6E501BC}" type="slidenum">
              <a:rPr lang="en-ZA"/>
              <a:pPr>
                <a:defRPr/>
              </a:pPr>
              <a:t>‹#›</a:t>
            </a:fld>
            <a:endParaRPr lang="en-Z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effectLst/>
        </p:spPr>
        <p:txBody>
          <a:bodyPr/>
          <a:lstStyle>
            <a:lvl1pPr>
              <a:defRPr>
                <a:effectLst/>
              </a:defRPr>
            </a:lvl1pPr>
          </a:lstStyle>
          <a:p>
            <a:r>
              <a:rPr lang="en-US" dirty="0" smtClean="0"/>
              <a:t>Click to edit Master title style</a:t>
            </a:r>
            <a:endParaRPr lang="en-ZA" dirty="0"/>
          </a:p>
        </p:txBody>
      </p:sp>
      <p:sp>
        <p:nvSpPr>
          <p:cNvPr id="3" name="Date Placeholder 3"/>
          <p:cNvSpPr>
            <a:spLocks noGrp="1"/>
          </p:cNvSpPr>
          <p:nvPr>
            <p:ph type="dt" sz="half" idx="10"/>
          </p:nvPr>
        </p:nvSpPr>
        <p:spPr/>
        <p:txBody>
          <a:bodyPr/>
          <a:lstStyle>
            <a:lvl1pPr>
              <a:defRPr/>
            </a:lvl1pPr>
          </a:lstStyle>
          <a:p>
            <a:pPr>
              <a:defRPr/>
            </a:pPr>
            <a:endParaRPr lang="en-ZA" dirty="0"/>
          </a:p>
        </p:txBody>
      </p:sp>
      <p:sp>
        <p:nvSpPr>
          <p:cNvPr id="4" name="Footer Placeholder 4"/>
          <p:cNvSpPr>
            <a:spLocks noGrp="1"/>
          </p:cNvSpPr>
          <p:nvPr>
            <p:ph type="ftr" sz="quarter" idx="11"/>
          </p:nvPr>
        </p:nvSpPr>
        <p:spPr/>
        <p:txBody>
          <a:bodyPr/>
          <a:lstStyle>
            <a:lvl1pPr>
              <a:defRPr/>
            </a:lvl1pPr>
          </a:lstStyle>
          <a:p>
            <a:pPr>
              <a:defRPr/>
            </a:pPr>
            <a:endParaRPr lang="en-ZA" dirty="0"/>
          </a:p>
        </p:txBody>
      </p:sp>
      <p:sp>
        <p:nvSpPr>
          <p:cNvPr id="5" name="Slide Number Placeholder 5"/>
          <p:cNvSpPr>
            <a:spLocks noGrp="1"/>
          </p:cNvSpPr>
          <p:nvPr>
            <p:ph type="sldNum" sz="quarter" idx="12"/>
          </p:nvPr>
        </p:nvSpPr>
        <p:spPr/>
        <p:txBody>
          <a:bodyPr/>
          <a:lstStyle>
            <a:lvl1pPr>
              <a:defRPr/>
            </a:lvl1pPr>
          </a:lstStyle>
          <a:p>
            <a:pPr>
              <a:defRPr/>
            </a:pPr>
            <a:fld id="{EDAFA3F2-621D-4625-A77F-F7300D5B5CF8}" type="slidenum">
              <a:rPr lang="en-ZA"/>
              <a:pPr>
                <a:defRPr/>
              </a:pPr>
              <a:t>‹#›</a:t>
            </a:fld>
            <a:endParaRPr lang="en-Z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ZA" dirty="0"/>
          </a:p>
        </p:txBody>
      </p:sp>
      <p:sp>
        <p:nvSpPr>
          <p:cNvPr id="3" name="Footer Placeholder 4"/>
          <p:cNvSpPr>
            <a:spLocks noGrp="1"/>
          </p:cNvSpPr>
          <p:nvPr>
            <p:ph type="ftr" sz="quarter" idx="11"/>
          </p:nvPr>
        </p:nvSpPr>
        <p:spPr/>
        <p:txBody>
          <a:bodyPr/>
          <a:lstStyle>
            <a:lvl1pPr>
              <a:defRPr/>
            </a:lvl1pPr>
          </a:lstStyle>
          <a:p>
            <a:pPr>
              <a:defRPr/>
            </a:pPr>
            <a:endParaRPr lang="en-ZA" dirty="0"/>
          </a:p>
        </p:txBody>
      </p:sp>
      <p:sp>
        <p:nvSpPr>
          <p:cNvPr id="4" name="Slide Number Placeholder 5"/>
          <p:cNvSpPr>
            <a:spLocks noGrp="1"/>
          </p:cNvSpPr>
          <p:nvPr>
            <p:ph type="sldNum" sz="quarter" idx="12"/>
          </p:nvPr>
        </p:nvSpPr>
        <p:spPr/>
        <p:txBody>
          <a:bodyPr/>
          <a:lstStyle>
            <a:lvl1pPr>
              <a:defRPr/>
            </a:lvl1pPr>
          </a:lstStyle>
          <a:p>
            <a:pPr>
              <a:defRPr/>
            </a:pPr>
            <a:fld id="{D1EC61A1-0C89-4EBE-896F-443F0F11980F}" type="slidenum">
              <a:rPr lang="en-ZA"/>
              <a:pPr>
                <a:defRPr/>
              </a:pPr>
              <a:t>‹#›</a:t>
            </a:fld>
            <a:endParaRPr lang="en-Z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EDFE7D3D-5C69-42F7-B4D1-FFEDE26BE084}" type="slidenum">
              <a:rPr lang="en-ZA"/>
              <a:pPr>
                <a:defRPr/>
              </a:pPr>
              <a:t>‹#›</a:t>
            </a:fld>
            <a:endParaRPr lang="en-Z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4B65E6AA-999F-45CE-810B-270E8A911C40}" type="slidenum">
              <a:rPr lang="en-ZA"/>
              <a:pPr>
                <a:defRPr/>
              </a:pPr>
              <a:t>‹#›</a:t>
            </a:fld>
            <a:endParaRPr lang="en-Z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ZA" dirty="0"/>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B0820F97-FF06-4581-9DA4-2A6999DFDD4A}" type="slidenum">
              <a:rPr lang="en-ZA"/>
              <a:pPr>
                <a:defRPr/>
              </a:pPr>
              <a:t>‹#›</a:t>
            </a:fld>
            <a:endParaRPr lang="en-Z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6899015C-B02B-4F12-890C-22208D085126}" type="slidenum">
              <a:rPr lang="en-ZA"/>
              <a:pPr>
                <a:defRPr/>
              </a:pPr>
              <a:t>‹#›</a:t>
            </a:fld>
            <a:endParaRPr lang="en-Z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4838" cy="1138237"/>
          </a:xfrm>
        </p:spPr>
        <p:txBody>
          <a:bodyPr/>
          <a:lstStyle>
            <a:lvl1pPr>
              <a:defRPr>
                <a:solidFill>
                  <a:schemeClr val="accent3">
                    <a:lumMod val="75000"/>
                  </a:schemeClr>
                </a:solidFill>
              </a:defRPr>
            </a:lvl1pPr>
          </a:lstStyle>
          <a:p>
            <a:r>
              <a:rPr lang="en-US" dirty="0" smtClean="0"/>
              <a:t>Click to edit Master title style</a:t>
            </a:r>
            <a:endParaRPr lang="en-ZA" dirty="0"/>
          </a:p>
        </p:txBody>
      </p:sp>
      <p:sp>
        <p:nvSpPr>
          <p:cNvPr id="3" name="Date Placeholder 2"/>
          <p:cNvSpPr>
            <a:spLocks noGrp="1"/>
          </p:cNvSpPr>
          <p:nvPr>
            <p:ph type="dt" idx="10"/>
          </p:nvPr>
        </p:nvSpPr>
        <p:spPr>
          <a:xfrm>
            <a:off x="457200" y="6278563"/>
            <a:ext cx="2128838" cy="452437"/>
          </a:xfrm>
        </p:spPr>
        <p:txBody>
          <a:bodyPr/>
          <a:lstStyle>
            <a:lvl1pPr>
              <a:defRPr/>
            </a:lvl1pPr>
          </a:lstStyle>
          <a:p>
            <a:pPr>
              <a:defRPr/>
            </a:pPr>
            <a:endParaRPr lang="en-US" dirty="0"/>
          </a:p>
        </p:txBody>
      </p:sp>
      <p:sp>
        <p:nvSpPr>
          <p:cNvPr id="4" name="Footer Placeholder 3"/>
          <p:cNvSpPr>
            <a:spLocks noGrp="1"/>
          </p:cNvSpPr>
          <p:nvPr>
            <p:ph type="ftr" idx="11"/>
          </p:nvPr>
        </p:nvSpPr>
        <p:spPr>
          <a:xfrm>
            <a:off x="3124200" y="6278563"/>
            <a:ext cx="2890838" cy="452437"/>
          </a:xfrm>
        </p:spPr>
        <p:txBody>
          <a:bodyPr/>
          <a:lstStyle>
            <a:lvl1pPr>
              <a:defRPr/>
            </a:lvl1pPr>
          </a:lstStyle>
          <a:p>
            <a:pPr>
              <a:defRPr/>
            </a:pPr>
            <a:endParaRPr lang="en-ZA" dirty="0"/>
          </a:p>
        </p:txBody>
      </p:sp>
      <p:sp>
        <p:nvSpPr>
          <p:cNvPr id="5" name="Slide Number Placeholder 4"/>
          <p:cNvSpPr>
            <a:spLocks noGrp="1"/>
          </p:cNvSpPr>
          <p:nvPr>
            <p:ph type="sldNum" idx="12"/>
          </p:nvPr>
        </p:nvSpPr>
        <p:spPr>
          <a:xfrm>
            <a:off x="6553200" y="6278563"/>
            <a:ext cx="2128838" cy="452437"/>
          </a:xfrm>
        </p:spPr>
        <p:txBody>
          <a:bodyPr/>
          <a:lstStyle>
            <a:lvl1pPr>
              <a:defRPr/>
            </a:lvl1pPr>
          </a:lstStyle>
          <a:p>
            <a:pPr>
              <a:defRPr/>
            </a:pPr>
            <a:fld id="{E81DA09B-A993-411C-A6BC-479434076786}"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effectLst>
            <a:glow rad="63500">
              <a:schemeClr val="accent5">
                <a:satMod val="175000"/>
                <a:alpha val="40000"/>
              </a:schemeClr>
            </a:glow>
          </a:effectLst>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ZA" dirty="0"/>
          </a:p>
        </p:txBody>
      </p:sp>
      <p:sp>
        <p:nvSpPr>
          <p:cNvPr id="3" name="Text Placeholder 2"/>
          <p:cNvSpPr>
            <a:spLocks noGrp="1"/>
          </p:cNvSpPr>
          <p:nvPr>
            <p:ph type="body" idx="1"/>
          </p:nvPr>
        </p:nvSpPr>
        <p:spPr>
          <a:xfrm>
            <a:off x="467544" y="1600200"/>
            <a:ext cx="8219256" cy="5257800"/>
          </a:xfrm>
          <a:prstGeom prst="rect">
            <a:avLst/>
          </a:prstGeom>
          <a:effectLst>
            <a:glow rad="63500">
              <a:srgbClr val="FFFF00">
                <a:alpha val="40000"/>
              </a:srgbClr>
            </a:glow>
          </a:effectLst>
        </p:spPr>
        <p:txBody>
          <a:bodyPr vert="horz" lIns="91440" tIns="45720" rIns="91440" bIns="45720" rtlCol="0">
            <a:normAutofit/>
          </a:bodyPr>
          <a:lstStyle/>
          <a:p>
            <a:pPr lvl="0"/>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956C2-FAE5-46F6-8224-5223E47ED471}" type="slidenum">
              <a:rPr lang="en-ZA" smtClean="0"/>
              <a:pPr>
                <a:defRPr/>
              </a:pPr>
              <a:t>‹#›</a:t>
            </a:fld>
            <a:endParaRPr lang="en-ZA"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11430"/>
          <a:solidFill>
            <a:schemeClr val="accent4">
              <a:lumMod val="50000"/>
            </a:schemeClr>
          </a:solidFill>
          <a:effectLst>
            <a:outerShdw blurRad="80000" dist="40000" dir="5040000" algn="tl">
              <a:srgbClr val="000000">
                <a:alpha val="3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Calibri" pitchFamily="34" charset="0"/>
        </a:defRPr>
      </a:lvl2pPr>
      <a:lvl3pPr algn="ctr" rtl="0" eaLnBrk="0" fontAlgn="base" hangingPunct="0">
        <a:spcBef>
          <a:spcPct val="0"/>
        </a:spcBef>
        <a:spcAft>
          <a:spcPct val="0"/>
        </a:spcAft>
        <a:defRPr sz="4400" b="1">
          <a:solidFill>
            <a:schemeClr val="tx1"/>
          </a:solidFill>
          <a:latin typeface="Calibri" pitchFamily="34" charset="0"/>
        </a:defRPr>
      </a:lvl3pPr>
      <a:lvl4pPr algn="ctr" rtl="0" eaLnBrk="0" fontAlgn="base" hangingPunct="0">
        <a:spcBef>
          <a:spcPct val="0"/>
        </a:spcBef>
        <a:spcAft>
          <a:spcPct val="0"/>
        </a:spcAft>
        <a:defRPr sz="4400" b="1">
          <a:solidFill>
            <a:schemeClr val="tx1"/>
          </a:solidFill>
          <a:latin typeface="Calibri" pitchFamily="34" charset="0"/>
        </a:defRPr>
      </a:lvl4pPr>
      <a:lvl5pPr algn="ctr" rtl="0" eaLnBrk="0" fontAlgn="base" hangingPunct="0">
        <a:spcBef>
          <a:spcPct val="0"/>
        </a:spcBef>
        <a:spcAft>
          <a:spcPct val="0"/>
        </a:spcAft>
        <a:defRPr sz="4400" b="1">
          <a:solidFill>
            <a:schemeClr val="tx1"/>
          </a:solidFill>
          <a:latin typeface="Calibri" pitchFamily="34" charset="0"/>
        </a:defRPr>
      </a:lvl5pPr>
      <a:lvl6pPr marL="457200" algn="ctr" rtl="0" fontAlgn="base">
        <a:spcBef>
          <a:spcPct val="0"/>
        </a:spcBef>
        <a:spcAft>
          <a:spcPct val="0"/>
        </a:spcAft>
        <a:defRPr sz="4400">
          <a:solidFill>
            <a:srgbClr val="75005F"/>
          </a:solidFill>
          <a:latin typeface="Calibri" pitchFamily="34" charset="0"/>
        </a:defRPr>
      </a:lvl6pPr>
      <a:lvl7pPr marL="914400" algn="ctr" rtl="0" fontAlgn="base">
        <a:spcBef>
          <a:spcPct val="0"/>
        </a:spcBef>
        <a:spcAft>
          <a:spcPct val="0"/>
        </a:spcAft>
        <a:defRPr sz="4400">
          <a:solidFill>
            <a:srgbClr val="75005F"/>
          </a:solidFill>
          <a:latin typeface="Calibri" pitchFamily="34" charset="0"/>
        </a:defRPr>
      </a:lvl7pPr>
      <a:lvl8pPr marL="1371600" algn="ctr" rtl="0" fontAlgn="base">
        <a:spcBef>
          <a:spcPct val="0"/>
        </a:spcBef>
        <a:spcAft>
          <a:spcPct val="0"/>
        </a:spcAft>
        <a:defRPr sz="4400">
          <a:solidFill>
            <a:srgbClr val="75005F"/>
          </a:solidFill>
          <a:latin typeface="Calibri" pitchFamily="34" charset="0"/>
        </a:defRPr>
      </a:lvl8pPr>
      <a:lvl9pPr marL="1828800" algn="ctr" rtl="0" fontAlgn="base">
        <a:spcBef>
          <a:spcPct val="0"/>
        </a:spcBef>
        <a:spcAft>
          <a:spcPct val="0"/>
        </a:spcAft>
        <a:defRPr sz="4400">
          <a:solidFill>
            <a:srgbClr val="75005F"/>
          </a:solidFill>
          <a:latin typeface="Calibri" pitchFamily="34" charset="0"/>
        </a:defRPr>
      </a:lvl9pPr>
    </p:titleStyle>
    <p:bodyStyle>
      <a:lvl1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1pPr>
      <a:lvl2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2pPr>
      <a:lvl3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3pPr>
      <a:lvl4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4pPr>
      <a:lvl5pPr marL="0" indent="0" algn="just" rtl="0" eaLnBrk="0" fontAlgn="base" hangingPunct="0">
        <a:spcBef>
          <a:spcPct val="20000"/>
        </a:spcBef>
        <a:spcAft>
          <a:spcPct val="0"/>
        </a:spcAft>
        <a:buFont typeface="Arial" pitchFamily="34"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www.sheepfoldgleaning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389040_560666690622108_1545423389_n - Copy.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Slide Number Placeholder 4"/>
          <p:cNvSpPr>
            <a:spLocks noGrp="1"/>
          </p:cNvSpPr>
          <p:nvPr>
            <p:ph type="sldNum" idx="12"/>
          </p:nvPr>
        </p:nvSpPr>
        <p:spPr/>
        <p:txBody>
          <a:bodyPr/>
          <a:lstStyle/>
          <a:p>
            <a:pPr>
              <a:defRPr/>
            </a:pPr>
            <a:fld id="{E81DA09B-A993-411C-A6BC-479434076786}" type="slidenum">
              <a:rPr lang="en-ZA" smtClean="0"/>
              <a:pPr>
                <a:defRPr/>
              </a:pPr>
              <a:t>1</a:t>
            </a:fld>
            <a:endParaRPr lang="en-ZA" dirty="0"/>
          </a:p>
        </p:txBody>
      </p:sp>
      <p:pic>
        <p:nvPicPr>
          <p:cNvPr id="8" name="Picture 7" descr="Chodesh Large.png"/>
          <p:cNvPicPr>
            <a:picLocks noChangeAspect="1"/>
          </p:cNvPicPr>
          <p:nvPr/>
        </p:nvPicPr>
        <p:blipFill>
          <a:blip r:embed="rId4" cstate="print"/>
          <a:stretch>
            <a:fillRect/>
          </a:stretch>
        </p:blipFill>
        <p:spPr>
          <a:xfrm>
            <a:off x="1526365" y="260648"/>
            <a:ext cx="6358003" cy="5112568"/>
          </a:xfrm>
          <a:prstGeom prst="rect">
            <a:avLst/>
          </a:prstGeom>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RECOGNITION</a:t>
            </a:r>
            <a:endParaRPr lang="en-ZA" dirty="0"/>
          </a:p>
        </p:txBody>
      </p:sp>
      <p:sp>
        <p:nvSpPr>
          <p:cNvPr id="5" name="Content Placeholder 4"/>
          <p:cNvSpPr>
            <a:spLocks noGrp="1"/>
          </p:cNvSpPr>
          <p:nvPr>
            <p:ph idx="1"/>
          </p:nvPr>
        </p:nvSpPr>
        <p:spPr/>
        <p:txBody>
          <a:bodyPr>
            <a:normAutofit fontScale="25000" lnSpcReduction="20000"/>
          </a:bodyPr>
          <a:lstStyle/>
          <a:p>
            <a:pPr algn="ctr">
              <a:lnSpc>
                <a:spcPts val="2200"/>
              </a:lnSpc>
            </a:pPr>
            <a:r>
              <a:rPr lang="en-ZA" sz="9600" b="1" dirty="0" smtClean="0"/>
              <a:t>THE MESSIANIC PROPHECY BIBLE PROJECT</a:t>
            </a:r>
          </a:p>
          <a:p>
            <a:pPr>
              <a:lnSpc>
                <a:spcPts val="2200"/>
              </a:lnSpc>
            </a:pPr>
            <a:r>
              <a:rPr lang="en-ZA" sz="9600" i="1" dirty="0" smtClean="0">
                <a:solidFill>
                  <a:srgbClr val="004821"/>
                </a:solidFill>
              </a:rPr>
              <a:t>http://www.messianicbible.com</a:t>
            </a:r>
          </a:p>
          <a:p>
            <a:pPr>
              <a:lnSpc>
                <a:spcPts val="2200"/>
              </a:lnSpc>
            </a:pPr>
            <a:endParaRPr lang="en-ZA" sz="9600" dirty="0" smtClean="0"/>
          </a:p>
          <a:p>
            <a:pPr algn="ctr">
              <a:lnSpc>
                <a:spcPts val="2200"/>
              </a:lnSpc>
            </a:pPr>
            <a:r>
              <a:rPr lang="en-ZA" sz="9600" b="1" dirty="0" smtClean="0"/>
              <a:t>HEAR O ISRAEL </a:t>
            </a:r>
          </a:p>
          <a:p>
            <a:pPr>
              <a:lnSpc>
                <a:spcPts val="2200"/>
              </a:lnSpc>
            </a:pPr>
            <a:r>
              <a:rPr lang="en-ZA" sz="9600" i="1" dirty="0" smtClean="0">
                <a:solidFill>
                  <a:srgbClr val="004821"/>
                </a:solidFill>
              </a:rPr>
              <a:t>www.hearoisrael.org</a:t>
            </a:r>
          </a:p>
          <a:p>
            <a:pPr>
              <a:lnSpc>
                <a:spcPts val="2200"/>
              </a:lnSpc>
            </a:pPr>
            <a:endParaRPr lang="en-ZA" sz="9600" dirty="0" smtClean="0"/>
          </a:p>
          <a:p>
            <a:pPr algn="ctr">
              <a:lnSpc>
                <a:spcPts val="2200"/>
              </a:lnSpc>
            </a:pPr>
            <a:r>
              <a:rPr lang="en-ZA" sz="9600" b="1" dirty="0" smtClean="0"/>
              <a:t>SHEEPFOLD GLEANINGS WRITTEN BY JULIE PARKER</a:t>
            </a:r>
            <a:endParaRPr lang="en-ZA" sz="9600" b="1" dirty="0" smtClean="0">
              <a:hlinkClick r:id="rId2"/>
            </a:endParaRPr>
          </a:p>
          <a:p>
            <a:pPr>
              <a:lnSpc>
                <a:spcPts val="2200"/>
              </a:lnSpc>
            </a:pPr>
            <a:r>
              <a:rPr lang="en-ZA" sz="9600" i="1" dirty="0" smtClean="0">
                <a:solidFill>
                  <a:srgbClr val="004821"/>
                </a:solidFill>
              </a:rPr>
              <a:t>www.sheepfoldgleanings.com</a:t>
            </a:r>
          </a:p>
          <a:p>
            <a:pPr>
              <a:lnSpc>
                <a:spcPts val="2200"/>
              </a:lnSpc>
            </a:pPr>
            <a:endParaRPr lang="en-ZA" sz="9600" dirty="0" smtClean="0"/>
          </a:p>
          <a:p>
            <a:pPr algn="ctr">
              <a:lnSpc>
                <a:spcPts val="2200"/>
              </a:lnSpc>
            </a:pPr>
            <a:r>
              <a:rPr lang="en-ZA" sz="9600" b="1" dirty="0" smtClean="0"/>
              <a:t>MESSIANIC ISRAEL ALLIANCE</a:t>
            </a:r>
          </a:p>
          <a:p>
            <a:pPr>
              <a:lnSpc>
                <a:spcPts val="2200"/>
              </a:lnSpc>
            </a:pPr>
            <a:r>
              <a:rPr lang="en-ZA" sz="9600" i="1" dirty="0" smtClean="0">
                <a:solidFill>
                  <a:srgbClr val="004821"/>
                </a:solidFill>
              </a:rPr>
              <a:t>http://www.messianicisrael.com</a:t>
            </a:r>
          </a:p>
          <a:p>
            <a:pPr>
              <a:lnSpc>
                <a:spcPts val="2200"/>
              </a:lnSpc>
            </a:pPr>
            <a:endParaRPr lang="en-ZA" sz="9600" dirty="0" smtClean="0"/>
          </a:p>
          <a:p>
            <a:pPr algn="ctr">
              <a:lnSpc>
                <a:spcPts val="2200"/>
              </a:lnSpc>
            </a:pPr>
            <a:r>
              <a:rPr lang="en-ZA" sz="9600" b="1" dirty="0" smtClean="0"/>
              <a:t>AZAMRA TORAH FOR OUR TIME – RABBI AVRAHAM GREENBAUM</a:t>
            </a:r>
          </a:p>
          <a:p>
            <a:pPr>
              <a:lnSpc>
                <a:spcPts val="2200"/>
              </a:lnSpc>
            </a:pPr>
            <a:r>
              <a:rPr lang="en-ZA" sz="9600" i="1" dirty="0" smtClean="0">
                <a:solidFill>
                  <a:srgbClr val="004821"/>
                </a:solidFill>
              </a:rPr>
              <a:t>http://www.azamra.org</a:t>
            </a:r>
          </a:p>
          <a:p>
            <a:pPr>
              <a:lnSpc>
                <a:spcPts val="2200"/>
              </a:lnSpc>
            </a:pPr>
            <a:endParaRPr lang="en-ZA" dirty="0"/>
          </a:p>
        </p:txBody>
      </p:sp>
      <p:sp>
        <p:nvSpPr>
          <p:cNvPr id="3" name="Slide Number Placeholder 2"/>
          <p:cNvSpPr>
            <a:spLocks noGrp="1"/>
          </p:cNvSpPr>
          <p:nvPr>
            <p:ph type="sldNum" sz="quarter" idx="12"/>
          </p:nvPr>
        </p:nvSpPr>
        <p:spPr/>
        <p:txBody>
          <a:bodyPr/>
          <a:lstStyle/>
          <a:p>
            <a:pPr>
              <a:defRPr/>
            </a:pPr>
            <a:fld id="{E81DA09B-A993-411C-A6BC-479434076786}" type="slidenum">
              <a:rPr lang="en-ZA" smtClean="0"/>
              <a:pPr>
                <a:defRPr/>
              </a:pPr>
              <a:t>2</a:t>
            </a:fld>
            <a:endParaRPr lang="en-Z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11560" y="0"/>
            <a:ext cx="7772400" cy="1470025"/>
          </a:xfrm>
        </p:spPr>
        <p:txBody>
          <a:bodyPr/>
          <a:lstStyle/>
          <a:p>
            <a:r>
              <a:rPr lang="en-ZA" dirty="0" smtClean="0"/>
              <a:t>VAY	ECHI “And He lived</a:t>
            </a:r>
            <a:r>
              <a:rPr lang="en-US" dirty="0" smtClean="0"/>
              <a:t>”</a:t>
            </a:r>
            <a:endParaRPr lang="en-ZA" dirty="0"/>
          </a:p>
        </p:txBody>
      </p:sp>
      <p:sp>
        <p:nvSpPr>
          <p:cNvPr id="5" name="Subtitle 4"/>
          <p:cNvSpPr>
            <a:spLocks noGrp="1"/>
          </p:cNvSpPr>
          <p:nvPr>
            <p:ph type="subTitle" idx="1"/>
          </p:nvPr>
        </p:nvSpPr>
        <p:spPr>
          <a:xfrm>
            <a:off x="251520" y="5348808"/>
            <a:ext cx="8496944" cy="1752600"/>
          </a:xfrm>
        </p:spPr>
        <p:txBody>
          <a:bodyPr>
            <a:normAutofit fontScale="25000" lnSpcReduction="20000"/>
          </a:bodyPr>
          <a:lstStyle/>
          <a:p>
            <a:r>
              <a:rPr lang="en-US" sz="11200" b="1" dirty="0" smtClean="0"/>
              <a:t>Torah: </a:t>
            </a:r>
            <a:r>
              <a:rPr lang="en-US" sz="11200" dirty="0" smtClean="0"/>
              <a:t>Genesis 47:28-50:26 </a:t>
            </a:r>
            <a:br>
              <a:rPr lang="en-US" sz="11200" dirty="0" smtClean="0"/>
            </a:br>
            <a:r>
              <a:rPr lang="en-US" sz="11200" b="1" dirty="0" err="1" smtClean="0"/>
              <a:t>Haftarah</a:t>
            </a:r>
            <a:r>
              <a:rPr lang="en-US" sz="11200" b="1" dirty="0" smtClean="0"/>
              <a:t>: </a:t>
            </a:r>
            <a:r>
              <a:rPr lang="en-US" sz="11200" dirty="0" smtClean="0"/>
              <a:t>1 Kings 2:1-12 </a:t>
            </a:r>
            <a:br>
              <a:rPr lang="en-US" sz="11200" dirty="0" smtClean="0"/>
            </a:br>
            <a:r>
              <a:rPr lang="en-ZA" sz="11200" b="1" dirty="0" smtClean="0"/>
              <a:t> </a:t>
            </a:r>
            <a:r>
              <a:rPr lang="en-ZA" sz="11200" b="1" dirty="0" err="1" smtClean="0"/>
              <a:t>B’rit</a:t>
            </a:r>
            <a:r>
              <a:rPr lang="en-ZA" sz="11200" b="1" dirty="0" smtClean="0"/>
              <a:t> </a:t>
            </a:r>
            <a:r>
              <a:rPr lang="en-ZA" sz="11200" b="1" dirty="0" err="1" smtClean="0"/>
              <a:t>Chadashah</a:t>
            </a:r>
            <a:r>
              <a:rPr lang="en-US" sz="11200" b="1" dirty="0" smtClean="0"/>
              <a:t>: </a:t>
            </a:r>
            <a:r>
              <a:rPr lang="en-US" sz="11200" dirty="0" smtClean="0"/>
              <a:t>Luke 4:31-5:11</a:t>
            </a:r>
          </a:p>
          <a:p>
            <a:r>
              <a:rPr lang="en-ZA" sz="8000" i="1" dirty="0" smtClean="0">
                <a:solidFill>
                  <a:schemeClr val="accent5">
                    <a:lumMod val="50000"/>
                  </a:schemeClr>
                </a:solidFill>
              </a:rPr>
              <a:t>All references: The Scripture 1998+ unless otherwise noted</a:t>
            </a:r>
            <a:endParaRPr lang="en-ZA" sz="8000" dirty="0" smtClean="0">
              <a:solidFill>
                <a:schemeClr val="accent5">
                  <a:lumMod val="50000"/>
                </a:schemeClr>
              </a:solidFill>
            </a:endParaRPr>
          </a:p>
          <a:p>
            <a:endParaRPr lang="en-ZA" sz="14400" dirty="0" smtClean="0"/>
          </a:p>
          <a:p>
            <a:endParaRPr lang="en-ZA" dirty="0" smtClean="0"/>
          </a:p>
          <a:p>
            <a:endParaRPr lang="en-ZA" dirty="0" smtClean="0"/>
          </a:p>
          <a:p>
            <a:endParaRPr lang="en-ZA" dirty="0" smtClean="0"/>
          </a:p>
          <a:p>
            <a:r>
              <a:rPr lang="en-ZA" dirty="0" smtClean="0"/>
              <a:t/>
            </a:r>
            <a:br>
              <a:rPr lang="en-ZA" dirty="0" smtClean="0"/>
            </a:br>
            <a:endParaRPr lang="en-ZA" dirty="0"/>
          </a:p>
        </p:txBody>
      </p:sp>
      <p:sp>
        <p:nvSpPr>
          <p:cNvPr id="8" name="Slide Number Placeholder 7"/>
          <p:cNvSpPr>
            <a:spLocks noGrp="1"/>
          </p:cNvSpPr>
          <p:nvPr>
            <p:ph type="sldNum" sz="quarter" idx="12"/>
          </p:nvPr>
        </p:nvSpPr>
        <p:spPr/>
        <p:txBody>
          <a:bodyPr/>
          <a:lstStyle/>
          <a:p>
            <a:fld id="{757FE7B4-5ECE-4941-A25E-1C41B54B892F}" type="slidenum">
              <a:rPr lang="en-ZA" smtClean="0"/>
              <a:pPr/>
              <a:t>3</a:t>
            </a:fld>
            <a:endParaRPr lang="en-ZA" dirty="0"/>
          </a:p>
        </p:txBody>
      </p:sp>
      <p:pic>
        <p:nvPicPr>
          <p:cNvPr id="6" name="Picture 5" descr="https://staticapp.icpsc.com/icp/loadimage.php/mogile/261268/b59386dbf449480aa3551bb75796c7d8/image/jpeg"/>
          <p:cNvPicPr/>
          <p:nvPr/>
        </p:nvPicPr>
        <p:blipFill>
          <a:blip r:embed="rId2" cstate="print"/>
          <a:srcRect/>
          <a:stretch>
            <a:fillRect/>
          </a:stretch>
        </p:blipFill>
        <p:spPr bwMode="auto">
          <a:xfrm>
            <a:off x="2051720" y="1268760"/>
            <a:ext cx="4896544" cy="374441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JACOB LIVED</a:t>
            </a:r>
            <a:endParaRPr lang="en-ZA" dirty="0"/>
          </a:p>
        </p:txBody>
      </p:sp>
      <p:sp>
        <p:nvSpPr>
          <p:cNvPr id="3" name="Content Placeholder 2"/>
          <p:cNvSpPr>
            <a:spLocks noGrp="1"/>
          </p:cNvSpPr>
          <p:nvPr>
            <p:ph idx="1"/>
          </p:nvPr>
        </p:nvSpPr>
        <p:spPr>
          <a:xfrm>
            <a:off x="395536" y="1600200"/>
            <a:ext cx="8229600" cy="5257800"/>
          </a:xfrm>
        </p:spPr>
        <p:txBody>
          <a:bodyPr>
            <a:noAutofit/>
          </a:bodyPr>
          <a:lstStyle/>
          <a:p>
            <a:pPr algn="ctr">
              <a:lnSpc>
                <a:spcPts val="2300"/>
              </a:lnSpc>
            </a:pPr>
            <a:r>
              <a:rPr lang="en-ZA" i="1" dirty="0" smtClean="0">
                <a:solidFill>
                  <a:srgbClr val="004821"/>
                </a:solidFill>
              </a:rPr>
              <a:t>And </a:t>
            </a:r>
            <a:r>
              <a:rPr lang="en-ZA" i="1" dirty="0" err="1" smtClean="0">
                <a:solidFill>
                  <a:srgbClr val="004821"/>
                </a:solidFill>
              </a:rPr>
              <a:t>Yaʽaqob</a:t>
            </a:r>
            <a:r>
              <a:rPr lang="en-ZA" i="1" dirty="0" smtClean="0">
                <a:solidFill>
                  <a:srgbClr val="004821"/>
                </a:solidFill>
              </a:rPr>
              <a:t>̱ lived in the land of </a:t>
            </a:r>
            <a:r>
              <a:rPr lang="en-ZA" i="1" dirty="0" err="1" smtClean="0">
                <a:solidFill>
                  <a:srgbClr val="004821"/>
                </a:solidFill>
              </a:rPr>
              <a:t>Mitsrayim</a:t>
            </a:r>
            <a:r>
              <a:rPr lang="en-ZA" i="1" dirty="0" smtClean="0">
                <a:solidFill>
                  <a:srgbClr val="004821"/>
                </a:solidFill>
              </a:rPr>
              <a:t> seventeen years. So the length of </a:t>
            </a:r>
            <a:r>
              <a:rPr lang="en-ZA" i="1" dirty="0" err="1" smtClean="0">
                <a:solidFill>
                  <a:srgbClr val="004821"/>
                </a:solidFill>
              </a:rPr>
              <a:t>Yaʽaqoḇ’s</a:t>
            </a:r>
            <a:r>
              <a:rPr lang="en-ZA" i="1" dirty="0" smtClean="0">
                <a:solidFill>
                  <a:srgbClr val="004821"/>
                </a:solidFill>
              </a:rPr>
              <a:t> life was one hundred and forty-seven years. (</a:t>
            </a:r>
            <a:r>
              <a:rPr lang="en-ZA" b="1" i="1" dirty="0" smtClean="0">
                <a:solidFill>
                  <a:srgbClr val="004821"/>
                </a:solidFill>
              </a:rPr>
              <a:t>Genesis </a:t>
            </a:r>
            <a:r>
              <a:rPr lang="en-ZA" b="1" i="1" dirty="0" smtClean="0">
                <a:solidFill>
                  <a:srgbClr val="004821"/>
                </a:solidFill>
              </a:rPr>
              <a:t>47:28)</a:t>
            </a:r>
            <a:endParaRPr lang="en-ZA" b="1" i="1" dirty="0" smtClean="0">
              <a:solidFill>
                <a:srgbClr val="004821"/>
              </a:solidFill>
            </a:endParaRPr>
          </a:p>
          <a:p>
            <a:pPr algn="just">
              <a:lnSpc>
                <a:spcPts val="2300"/>
              </a:lnSpc>
            </a:pPr>
            <a:r>
              <a:rPr lang="en-ZA" i="1" dirty="0" smtClean="0"/>
              <a:t>17 Years: </a:t>
            </a:r>
            <a:r>
              <a:rPr lang="en-ZA" b="0" dirty="0" smtClean="0"/>
              <a:t>They were “</a:t>
            </a:r>
            <a:r>
              <a:rPr lang="en-ZA" b="0" i="1" dirty="0" err="1" smtClean="0"/>
              <a:t>tov</a:t>
            </a:r>
            <a:r>
              <a:rPr lang="en-ZA" b="0" dirty="0" smtClean="0"/>
              <a:t>” years. How do we know that they were “</a:t>
            </a:r>
            <a:r>
              <a:rPr lang="en-ZA" b="0" i="1" dirty="0" smtClean="0"/>
              <a:t>good”</a:t>
            </a:r>
            <a:r>
              <a:rPr lang="en-ZA" b="0" dirty="0" smtClean="0"/>
              <a:t>? Seventeen is the numeric value of the letters “</a:t>
            </a:r>
            <a:r>
              <a:rPr lang="en-ZA" b="0" i="1" dirty="0" err="1" smtClean="0"/>
              <a:t>tet</a:t>
            </a:r>
            <a:r>
              <a:rPr lang="en-ZA" b="0" i="1" dirty="0" smtClean="0"/>
              <a:t>-</a:t>
            </a:r>
            <a:r>
              <a:rPr lang="en-ZA" b="0" i="1" dirty="0" err="1" smtClean="0"/>
              <a:t>vav</a:t>
            </a:r>
            <a:r>
              <a:rPr lang="en-ZA" b="0" i="1" dirty="0" smtClean="0"/>
              <a:t>-vet”</a:t>
            </a:r>
            <a:r>
              <a:rPr lang="en-ZA" b="0" dirty="0" smtClean="0"/>
              <a:t> which is the word “</a:t>
            </a:r>
            <a:r>
              <a:rPr lang="en-ZA" b="0" i="1" dirty="0" err="1" smtClean="0"/>
              <a:t>tov</a:t>
            </a:r>
            <a:r>
              <a:rPr lang="en-ZA" b="0" i="1" dirty="0" smtClean="0"/>
              <a:t>”</a:t>
            </a:r>
            <a:r>
              <a:rPr lang="en-ZA" b="0" dirty="0" smtClean="0"/>
              <a:t> (good). </a:t>
            </a:r>
          </a:p>
          <a:p>
            <a:pPr algn="just">
              <a:lnSpc>
                <a:spcPts val="2300"/>
              </a:lnSpc>
              <a:buFont typeface="Arial" pitchFamily="34" charset="0"/>
              <a:buChar char="•"/>
            </a:pPr>
            <a:r>
              <a:rPr lang="en-ZA" b="0" dirty="0" smtClean="0"/>
              <a:t>He is re-united with </a:t>
            </a:r>
            <a:r>
              <a:rPr lang="en-ZA" b="0" dirty="0" smtClean="0"/>
              <a:t>Joseph</a:t>
            </a:r>
            <a:r>
              <a:rPr lang="en-ZA" b="0" dirty="0" smtClean="0"/>
              <a:t>; </a:t>
            </a:r>
          </a:p>
          <a:p>
            <a:pPr algn="just">
              <a:lnSpc>
                <a:spcPts val="2300"/>
              </a:lnSpc>
              <a:buFont typeface="Arial" pitchFamily="34" charset="0"/>
              <a:buChar char="•"/>
            </a:pPr>
            <a:r>
              <a:rPr lang="en-ZA" b="0" dirty="0" smtClean="0"/>
              <a:t>He lived out his life surrounded by all of his sons and at least one daughter. </a:t>
            </a:r>
          </a:p>
          <a:p>
            <a:pPr algn="just">
              <a:lnSpc>
                <a:spcPts val="2300"/>
              </a:lnSpc>
            </a:pPr>
            <a:r>
              <a:rPr lang="en-ZA" i="1" dirty="0" smtClean="0"/>
              <a:t>147 Years: </a:t>
            </a:r>
            <a:r>
              <a:rPr lang="en-ZA" b="0" dirty="0" smtClean="0"/>
              <a:t>The length of his days. Now 147 is the numeric value of the Hebrew word “</a:t>
            </a:r>
            <a:r>
              <a:rPr lang="en-ZA" b="0" i="1" dirty="0" err="1" smtClean="0"/>
              <a:t>tza‟anah</a:t>
            </a:r>
            <a:r>
              <a:rPr lang="en-ZA" b="0" i="1" dirty="0" smtClean="0"/>
              <a:t>” (</a:t>
            </a:r>
            <a:r>
              <a:rPr lang="en-ZA" b="0" i="1" dirty="0" err="1" smtClean="0"/>
              <a:t>tzadee</a:t>
            </a:r>
            <a:r>
              <a:rPr lang="en-ZA" b="0" i="1" dirty="0" smtClean="0"/>
              <a:t>-aleph-nun-</a:t>
            </a:r>
            <a:r>
              <a:rPr lang="en-ZA" b="0" i="1" dirty="0" err="1" smtClean="0"/>
              <a:t>vav</a:t>
            </a:r>
            <a:r>
              <a:rPr lang="en-ZA" b="0" dirty="0" smtClean="0"/>
              <a:t>), which means </a:t>
            </a:r>
            <a:r>
              <a:rPr lang="en-ZA" b="0" i="1" dirty="0" smtClean="0"/>
              <a:t>“his flock” or “his sheep”</a:t>
            </a:r>
            <a:r>
              <a:rPr lang="en-ZA" b="0" dirty="0" smtClean="0"/>
              <a:t>. 147 also equal the word “</a:t>
            </a:r>
            <a:r>
              <a:rPr lang="en-ZA" b="0" i="1" dirty="0" err="1" smtClean="0"/>
              <a:t>na‟tsabah</a:t>
            </a:r>
            <a:r>
              <a:rPr lang="en-ZA" b="0" i="1" dirty="0" smtClean="0"/>
              <a:t>” (nun-</a:t>
            </a:r>
            <a:r>
              <a:rPr lang="en-ZA" b="0" i="1" dirty="0" err="1" smtClean="0"/>
              <a:t>tzadee</a:t>
            </a:r>
            <a:r>
              <a:rPr lang="en-ZA" b="0" i="1" dirty="0" smtClean="0"/>
              <a:t>-bet-hey)</a:t>
            </a:r>
            <a:r>
              <a:rPr lang="en-ZA" b="0" dirty="0" smtClean="0"/>
              <a:t>, to “</a:t>
            </a:r>
            <a:r>
              <a:rPr lang="en-ZA" b="0" i="1" dirty="0" smtClean="0"/>
              <a:t>be established” or “stand upright</a:t>
            </a:r>
            <a:r>
              <a:rPr lang="en-ZA" b="0" dirty="0" smtClean="0"/>
              <a:t>”. 147 equals </a:t>
            </a:r>
            <a:r>
              <a:rPr lang="en-ZA" b="0" i="1" dirty="0" smtClean="0"/>
              <a:t>“</a:t>
            </a:r>
            <a:r>
              <a:rPr lang="en-ZA" b="0" i="1" dirty="0" err="1" smtClean="0"/>
              <a:t>amun‟on</a:t>
            </a:r>
            <a:r>
              <a:rPr lang="en-ZA" b="0" i="1" dirty="0" smtClean="0"/>
              <a:t>” (aleph-mem-</a:t>
            </a:r>
            <a:r>
              <a:rPr lang="en-ZA" b="0" i="1" dirty="0" err="1" smtClean="0"/>
              <a:t>yud</a:t>
            </a:r>
            <a:r>
              <a:rPr lang="en-ZA" b="0" i="1" dirty="0" smtClean="0"/>
              <a:t>-nun-</a:t>
            </a:r>
            <a:r>
              <a:rPr lang="en-ZA" b="0" i="1" dirty="0" err="1" smtClean="0"/>
              <a:t>vav</a:t>
            </a:r>
            <a:r>
              <a:rPr lang="en-ZA" b="0" i="1" dirty="0" smtClean="0"/>
              <a:t>-nun), </a:t>
            </a:r>
            <a:r>
              <a:rPr lang="en-ZA" b="0" dirty="0" smtClean="0"/>
              <a:t>which is from the word “</a:t>
            </a:r>
            <a:r>
              <a:rPr lang="en-ZA" b="0" i="1" dirty="0" err="1" smtClean="0"/>
              <a:t>emunah</a:t>
            </a:r>
            <a:r>
              <a:rPr lang="en-ZA" b="0" i="1" dirty="0" smtClean="0"/>
              <a:t>” (faith or belief) </a:t>
            </a:r>
            <a:r>
              <a:rPr lang="en-ZA" b="0" dirty="0" smtClean="0"/>
              <a:t>and means “</a:t>
            </a:r>
            <a:r>
              <a:rPr lang="en-ZA" b="0" i="1" dirty="0" smtClean="0"/>
              <a:t>faithful</a:t>
            </a:r>
            <a:r>
              <a:rPr lang="en-ZA" b="0" dirty="0" smtClean="0"/>
              <a:t>”, or </a:t>
            </a:r>
            <a:r>
              <a:rPr lang="en-ZA" b="0" i="1" dirty="0" smtClean="0"/>
              <a:t>“one who has belief”.</a:t>
            </a:r>
            <a:r>
              <a:rPr lang="en-ZA" b="0" dirty="0" smtClean="0"/>
              <a:t> </a:t>
            </a:r>
            <a:r>
              <a:rPr lang="en-ZA" b="0" dirty="0" smtClean="0"/>
              <a:t>Israel, </a:t>
            </a:r>
            <a:r>
              <a:rPr lang="en-ZA" b="0" dirty="0" smtClean="0"/>
              <a:t>in living his life and establishing his family, would be a perfect picture of the </a:t>
            </a:r>
            <a:r>
              <a:rPr lang="en-ZA" b="0" i="1" dirty="0" smtClean="0"/>
              <a:t>“flock</a:t>
            </a:r>
            <a:r>
              <a:rPr lang="en-ZA" b="0" dirty="0" smtClean="0"/>
              <a:t>” that is </a:t>
            </a:r>
            <a:r>
              <a:rPr lang="en-ZA" b="0" i="1" dirty="0" smtClean="0"/>
              <a:t>“established, upright and faithful</a:t>
            </a:r>
            <a:r>
              <a:rPr lang="en-ZA" b="0" i="1" dirty="0" smtClean="0"/>
              <a:t>”.</a:t>
            </a:r>
            <a:endParaRPr lang="en-ZA" b="0"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a:t>
            </a:fld>
            <a:endParaRPr lang="en-Z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17</a:t>
            </a:r>
            <a:endParaRPr lang="en-ZA" dirty="0"/>
          </a:p>
        </p:txBody>
      </p:sp>
      <p:sp>
        <p:nvSpPr>
          <p:cNvPr id="3" name="Content Placeholder 2"/>
          <p:cNvSpPr>
            <a:spLocks noGrp="1"/>
          </p:cNvSpPr>
          <p:nvPr>
            <p:ph idx="1"/>
          </p:nvPr>
        </p:nvSpPr>
        <p:spPr/>
        <p:txBody>
          <a:bodyPr>
            <a:normAutofit fontScale="85000" lnSpcReduction="10000"/>
          </a:bodyPr>
          <a:lstStyle/>
          <a:p>
            <a:r>
              <a:rPr lang="en-ZA" sz="2600" dirty="0" smtClean="0"/>
              <a:t>Jacob </a:t>
            </a:r>
            <a:r>
              <a:rPr lang="en-ZA" sz="2600" dirty="0"/>
              <a:t>lived 17 years in Egypt, and this is the same number of </a:t>
            </a:r>
            <a:r>
              <a:rPr lang="en-ZA" sz="2600" dirty="0" smtClean="0"/>
              <a:t>years Joseph </a:t>
            </a:r>
            <a:r>
              <a:rPr lang="en-ZA" sz="2600" dirty="0"/>
              <a:t>lived with his father in Canaan before he was sold as a slave. </a:t>
            </a:r>
            <a:r>
              <a:rPr lang="en-ZA" sz="2600" dirty="0" smtClean="0"/>
              <a:t>Here are a few Hebrew words that have the number 17 in common:  </a:t>
            </a:r>
          </a:p>
          <a:p>
            <a:pPr marL="457200" indent="-457200">
              <a:buFont typeface="Arial" panose="020B0604020202020204" pitchFamily="34" charset="0"/>
              <a:buChar char="•"/>
            </a:pPr>
            <a:r>
              <a:rPr lang="en-ZA" sz="2600" b="1" dirty="0" smtClean="0">
                <a:latin typeface="Times New Roman" panose="02020603050405020304" pitchFamily="18" charset="0"/>
              </a:rPr>
              <a:t>Good </a:t>
            </a:r>
            <a:r>
              <a:rPr lang="en-ZA" sz="2600" dirty="0">
                <a:latin typeface="Times New Roman" panose="02020603050405020304" pitchFamily="18" charset="0"/>
              </a:rPr>
              <a:t>(tov) - </a:t>
            </a:r>
            <a:r>
              <a:rPr lang="en-ZA" sz="2600" dirty="0" err="1">
                <a:latin typeface="Bwhebb" panose="02000400000000000000" pitchFamily="2" charset="0"/>
              </a:rPr>
              <a:t>bAj</a:t>
            </a:r>
            <a:r>
              <a:rPr lang="en-ZA" sz="2600" dirty="0">
                <a:latin typeface="Bwhebb" panose="02000400000000000000" pitchFamily="2" charset="0"/>
              </a:rPr>
              <a:t> </a:t>
            </a:r>
            <a:r>
              <a:rPr lang="en-ZA" sz="2600" dirty="0">
                <a:latin typeface="Times New Roman" panose="02020603050405020304" pitchFamily="18" charset="0"/>
              </a:rPr>
              <a:t>2 (</a:t>
            </a:r>
            <a:r>
              <a:rPr lang="en-ZA" sz="2600" dirty="0">
                <a:latin typeface="Bwhebb" panose="02000400000000000000" pitchFamily="2" charset="0"/>
              </a:rPr>
              <a:t>b</a:t>
            </a:r>
            <a:r>
              <a:rPr lang="en-ZA" sz="2600" dirty="0">
                <a:latin typeface="Times New Roman" panose="02020603050405020304" pitchFamily="18" charset="0"/>
              </a:rPr>
              <a:t>) + 6 (</a:t>
            </a:r>
            <a:r>
              <a:rPr lang="en-ZA" sz="2600" dirty="0">
                <a:latin typeface="Bwhebb" panose="02000400000000000000" pitchFamily="2" charset="0"/>
              </a:rPr>
              <a:t>A</a:t>
            </a:r>
            <a:r>
              <a:rPr lang="en-ZA" sz="2600" dirty="0">
                <a:latin typeface="Times New Roman" panose="02020603050405020304" pitchFamily="18" charset="0"/>
              </a:rPr>
              <a:t>) + 9 (</a:t>
            </a:r>
            <a:r>
              <a:rPr lang="en-ZA" sz="2600" dirty="0">
                <a:latin typeface="Bwhebb" panose="02000400000000000000" pitchFamily="2" charset="0"/>
              </a:rPr>
              <a:t>j</a:t>
            </a:r>
            <a:r>
              <a:rPr lang="en-ZA" sz="2600" dirty="0">
                <a:latin typeface="Times New Roman" panose="02020603050405020304" pitchFamily="18" charset="0"/>
              </a:rPr>
              <a:t>) = 17</a:t>
            </a:r>
            <a:endParaRPr lang="en-ZA" sz="2600" dirty="0" smtClean="0"/>
          </a:p>
          <a:p>
            <a:pPr algn="ctr"/>
            <a:r>
              <a:rPr lang="en-ZA" sz="2800" i="1" dirty="0">
                <a:solidFill>
                  <a:srgbClr val="004821"/>
                </a:solidFill>
              </a:rPr>
              <a:t>So </a:t>
            </a:r>
            <a:r>
              <a:rPr lang="he-IL" sz="2800" i="1" dirty="0">
                <a:solidFill>
                  <a:srgbClr val="004821"/>
                </a:solidFill>
              </a:rPr>
              <a:t>יהושע</a:t>
            </a:r>
            <a:r>
              <a:rPr lang="en-ZA" sz="2800" i="1" dirty="0">
                <a:solidFill>
                  <a:srgbClr val="004821"/>
                </a:solidFill>
              </a:rPr>
              <a:t> said to him, “Why do you call Me good? No one is good except One – Elohim. </a:t>
            </a:r>
            <a:r>
              <a:rPr lang="en-US" sz="2800" b="1" i="1" dirty="0" smtClean="0">
                <a:solidFill>
                  <a:srgbClr val="004821"/>
                </a:solidFill>
              </a:rPr>
              <a:t>(</a:t>
            </a:r>
            <a:r>
              <a:rPr lang="en-US" sz="2800" b="1" i="1" dirty="0">
                <a:solidFill>
                  <a:srgbClr val="004821"/>
                </a:solidFill>
              </a:rPr>
              <a:t>Luke 18:19)</a:t>
            </a:r>
          </a:p>
          <a:p>
            <a:pPr marL="457200" indent="-457200">
              <a:buFont typeface="Arial" panose="020B0604020202020204" pitchFamily="34" charset="0"/>
              <a:buChar char="•"/>
            </a:pPr>
            <a:r>
              <a:rPr lang="pl-PL" sz="2600" b="1" dirty="0" smtClean="0">
                <a:latin typeface="Times New Roman" panose="02020603050405020304" pitchFamily="18" charset="0"/>
              </a:rPr>
              <a:t>Sacrifice </a:t>
            </a:r>
            <a:r>
              <a:rPr lang="pl-PL" sz="2600" dirty="0">
                <a:latin typeface="Times New Roman" panose="02020603050405020304" pitchFamily="18" charset="0"/>
              </a:rPr>
              <a:t>(zevach) - </a:t>
            </a:r>
            <a:r>
              <a:rPr lang="pl-PL" sz="2600" dirty="0">
                <a:latin typeface="Bwhebb" panose="02000400000000000000" pitchFamily="2" charset="0"/>
              </a:rPr>
              <a:t>xb;z&lt; </a:t>
            </a:r>
            <a:r>
              <a:rPr lang="pl-PL" sz="2600" dirty="0">
                <a:latin typeface="Times New Roman" panose="02020603050405020304" pitchFamily="18" charset="0"/>
              </a:rPr>
              <a:t>8 (</a:t>
            </a:r>
            <a:r>
              <a:rPr lang="pl-PL" sz="2600" dirty="0">
                <a:latin typeface="Bwhebb" panose="02000400000000000000" pitchFamily="2" charset="0"/>
              </a:rPr>
              <a:t>x</a:t>
            </a:r>
            <a:r>
              <a:rPr lang="pl-PL" sz="2600" dirty="0">
                <a:latin typeface="Times New Roman" panose="02020603050405020304" pitchFamily="18" charset="0"/>
              </a:rPr>
              <a:t>) + 2 (</a:t>
            </a:r>
            <a:r>
              <a:rPr lang="pl-PL" sz="2600" dirty="0">
                <a:latin typeface="Bwhebb" panose="02000400000000000000" pitchFamily="2" charset="0"/>
              </a:rPr>
              <a:t>b;</a:t>
            </a:r>
            <a:r>
              <a:rPr lang="pl-PL" sz="2600" dirty="0">
                <a:latin typeface="Times New Roman" panose="02020603050405020304" pitchFamily="18" charset="0"/>
              </a:rPr>
              <a:t>) + 7 (</a:t>
            </a:r>
            <a:r>
              <a:rPr lang="pl-PL" sz="2600" dirty="0">
                <a:latin typeface="Bwhebb" panose="02000400000000000000" pitchFamily="2" charset="0"/>
              </a:rPr>
              <a:t>z</a:t>
            </a:r>
            <a:r>
              <a:rPr lang="pl-PL" sz="2600" dirty="0">
                <a:latin typeface="Times New Roman" panose="02020603050405020304" pitchFamily="18" charset="0"/>
              </a:rPr>
              <a:t>) = </a:t>
            </a:r>
            <a:r>
              <a:rPr lang="pl-PL" sz="2600" dirty="0" smtClean="0">
                <a:latin typeface="Times New Roman" panose="02020603050405020304" pitchFamily="18" charset="0"/>
              </a:rPr>
              <a:t>17</a:t>
            </a:r>
            <a:endParaRPr lang="en-ZA" sz="2600" dirty="0" smtClean="0">
              <a:latin typeface="Times New Roman" panose="02020603050405020304" pitchFamily="18" charset="0"/>
            </a:endParaRPr>
          </a:p>
          <a:p>
            <a:pPr algn="ctr"/>
            <a:r>
              <a:rPr lang="en-ZA" sz="2800" i="1" dirty="0">
                <a:solidFill>
                  <a:srgbClr val="004821"/>
                </a:solidFill>
              </a:rPr>
              <a:t>But He, having offered one slaughter </a:t>
            </a:r>
            <a:r>
              <a:rPr lang="en-ZA" sz="2800" b="1" i="1" dirty="0">
                <a:solidFill>
                  <a:srgbClr val="004821"/>
                </a:solidFill>
              </a:rPr>
              <a:t>offering</a:t>
            </a:r>
            <a:r>
              <a:rPr lang="en-ZA" sz="2800" i="1" dirty="0">
                <a:solidFill>
                  <a:srgbClr val="004821"/>
                </a:solidFill>
              </a:rPr>
              <a:t> for sins for all time, sat down at the right hand of Elohim, </a:t>
            </a:r>
            <a:r>
              <a:rPr lang="en-ZA" sz="2800" b="1" i="1" dirty="0" smtClean="0">
                <a:solidFill>
                  <a:srgbClr val="004821"/>
                </a:solidFill>
              </a:rPr>
              <a:t>(</a:t>
            </a:r>
            <a:r>
              <a:rPr lang="en-ZA" sz="2800" b="1" i="1" dirty="0">
                <a:solidFill>
                  <a:srgbClr val="004821"/>
                </a:solidFill>
              </a:rPr>
              <a:t>Hebrews 10:12)</a:t>
            </a:r>
          </a:p>
          <a:p>
            <a:pPr marL="457200" indent="-457200">
              <a:buFont typeface="Arial" panose="020B0604020202020204" pitchFamily="34" charset="0"/>
              <a:buChar char="•"/>
            </a:pPr>
            <a:r>
              <a:rPr lang="en-ZA" sz="2600" b="1" dirty="0" smtClean="0">
                <a:latin typeface="Times New Roman" panose="02020603050405020304" pitchFamily="18" charset="0"/>
              </a:rPr>
              <a:t>To </a:t>
            </a:r>
            <a:r>
              <a:rPr lang="en-ZA" sz="2600" b="1" dirty="0">
                <a:latin typeface="Times New Roman" panose="02020603050405020304" pitchFamily="18" charset="0"/>
              </a:rPr>
              <a:t>Fish </a:t>
            </a:r>
            <a:r>
              <a:rPr lang="en-ZA" sz="2600" dirty="0">
                <a:latin typeface="Times New Roman" panose="02020603050405020304" pitchFamily="18" charset="0"/>
              </a:rPr>
              <a:t>(</a:t>
            </a:r>
            <a:r>
              <a:rPr lang="en-ZA" sz="2600" dirty="0" err="1">
                <a:latin typeface="Times New Roman" panose="02020603050405020304" pitchFamily="18" charset="0"/>
              </a:rPr>
              <a:t>deeg</a:t>
            </a:r>
            <a:r>
              <a:rPr lang="en-ZA" sz="2600" dirty="0">
                <a:latin typeface="Times New Roman" panose="02020603050405020304" pitchFamily="18" charset="0"/>
              </a:rPr>
              <a:t>) - </a:t>
            </a:r>
            <a:r>
              <a:rPr lang="en-ZA" sz="2600" dirty="0" err="1">
                <a:latin typeface="Bwhebb" panose="02000400000000000000" pitchFamily="2" charset="0"/>
              </a:rPr>
              <a:t>gyDi</a:t>
            </a:r>
            <a:r>
              <a:rPr lang="en-ZA" sz="2600" dirty="0">
                <a:latin typeface="Bwhebb" panose="02000400000000000000" pitchFamily="2" charset="0"/>
              </a:rPr>
              <a:t> </a:t>
            </a:r>
            <a:r>
              <a:rPr lang="en-ZA" sz="2600" dirty="0">
                <a:latin typeface="Times New Roman" panose="02020603050405020304" pitchFamily="18" charset="0"/>
              </a:rPr>
              <a:t>3 (</a:t>
            </a:r>
            <a:r>
              <a:rPr lang="en-ZA" sz="2600" dirty="0">
                <a:latin typeface="Bwhebb" panose="02000400000000000000" pitchFamily="2" charset="0"/>
              </a:rPr>
              <a:t>g</a:t>
            </a:r>
            <a:r>
              <a:rPr lang="en-ZA" sz="2600" dirty="0">
                <a:latin typeface="Times New Roman" panose="02020603050405020304" pitchFamily="18" charset="0"/>
              </a:rPr>
              <a:t>) + 10 (</a:t>
            </a:r>
            <a:r>
              <a:rPr lang="en-ZA" sz="2600" dirty="0" err="1">
                <a:latin typeface="Bwhebb" panose="02000400000000000000" pitchFamily="2" charset="0"/>
              </a:rPr>
              <a:t>yi</a:t>
            </a:r>
            <a:r>
              <a:rPr lang="en-ZA" sz="2600" dirty="0">
                <a:latin typeface="Times New Roman" panose="02020603050405020304" pitchFamily="18" charset="0"/>
              </a:rPr>
              <a:t>) + 4 (</a:t>
            </a:r>
            <a:r>
              <a:rPr lang="en-ZA" sz="2600" dirty="0">
                <a:latin typeface="Bwhebb" panose="02000400000000000000" pitchFamily="2" charset="0"/>
              </a:rPr>
              <a:t>Di</a:t>
            </a:r>
            <a:r>
              <a:rPr lang="en-ZA" sz="2600" dirty="0">
                <a:latin typeface="Times New Roman" panose="02020603050405020304" pitchFamily="18" charset="0"/>
              </a:rPr>
              <a:t>) = </a:t>
            </a:r>
            <a:r>
              <a:rPr lang="en-ZA" sz="2600" dirty="0" smtClean="0">
                <a:latin typeface="Times New Roman" panose="02020603050405020304" pitchFamily="18" charset="0"/>
              </a:rPr>
              <a:t>17</a:t>
            </a:r>
          </a:p>
          <a:p>
            <a:pPr algn="ctr"/>
            <a:r>
              <a:rPr lang="en-ZA" sz="2600" i="1" dirty="0" smtClean="0">
                <a:solidFill>
                  <a:srgbClr val="004821"/>
                </a:solidFill>
              </a:rPr>
              <a:t>“</a:t>
            </a:r>
            <a:r>
              <a:rPr lang="en-ZA" sz="2600" i="1" dirty="0">
                <a:solidFill>
                  <a:srgbClr val="004821"/>
                </a:solidFill>
              </a:rPr>
              <a:t>See, I am sending for many fishermen,” declares </a:t>
            </a:r>
            <a:r>
              <a:rPr lang="he-IL" sz="2600" i="1" dirty="0">
                <a:solidFill>
                  <a:srgbClr val="004821"/>
                </a:solidFill>
              </a:rPr>
              <a:t>יהוה</a:t>
            </a:r>
            <a:r>
              <a:rPr lang="en-ZA" sz="2600" i="1" dirty="0">
                <a:solidFill>
                  <a:srgbClr val="004821"/>
                </a:solidFill>
              </a:rPr>
              <a:t>, “and they shall fish them. </a:t>
            </a:r>
            <a:r>
              <a:rPr lang="en-ZA" sz="2600" i="1" dirty="0" smtClean="0">
                <a:solidFill>
                  <a:srgbClr val="004821"/>
                </a:solidFill>
              </a:rPr>
              <a:t>…</a:t>
            </a:r>
            <a:r>
              <a:rPr lang="en-US" sz="2600" b="1" i="1" dirty="0" smtClean="0">
                <a:solidFill>
                  <a:srgbClr val="004821"/>
                </a:solidFill>
              </a:rPr>
              <a:t>(</a:t>
            </a:r>
            <a:r>
              <a:rPr lang="en-US" sz="2600" b="1" i="1" dirty="0">
                <a:solidFill>
                  <a:srgbClr val="004821"/>
                </a:solidFill>
              </a:rPr>
              <a:t>Jeremiah 16:16)</a:t>
            </a:r>
          </a:p>
          <a:p>
            <a:pPr algn="ctr"/>
            <a:r>
              <a:rPr lang="en-ZA" sz="2600" i="1" dirty="0" err="1">
                <a:solidFill>
                  <a:srgbClr val="004821"/>
                </a:solidFill>
              </a:rPr>
              <a:t>Shimʽon</a:t>
            </a:r>
            <a:r>
              <a:rPr lang="en-ZA" sz="2600" i="1" dirty="0">
                <a:solidFill>
                  <a:srgbClr val="004821"/>
                </a:solidFill>
              </a:rPr>
              <a:t> </a:t>
            </a:r>
            <a:r>
              <a:rPr lang="en-ZA" sz="2600" i="1" dirty="0" err="1">
                <a:solidFill>
                  <a:srgbClr val="004821"/>
                </a:solidFill>
              </a:rPr>
              <a:t>Kĕpha</a:t>
            </a:r>
            <a:r>
              <a:rPr lang="en-ZA" sz="2600" i="1" dirty="0">
                <a:solidFill>
                  <a:srgbClr val="004821"/>
                </a:solidFill>
              </a:rPr>
              <a:t> went up and dragged the net to land, filled with one hundred and fifty-three big fishes. And though there were so many, the net was not broken. </a:t>
            </a:r>
            <a:r>
              <a:rPr lang="en-ZA" sz="2600" b="1" i="1" dirty="0" smtClean="0">
                <a:solidFill>
                  <a:srgbClr val="004821"/>
                </a:solidFill>
              </a:rPr>
              <a:t>(</a:t>
            </a:r>
            <a:r>
              <a:rPr lang="en-ZA" sz="2600" b="1" i="1" dirty="0">
                <a:solidFill>
                  <a:srgbClr val="004821"/>
                </a:solidFill>
              </a:rPr>
              <a:t>John 21:11)</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a:t>
            </a:fld>
            <a:endParaRPr lang="en-ZA" dirty="0"/>
          </a:p>
        </p:txBody>
      </p:sp>
    </p:spTree>
    <p:extLst>
      <p:ext uri="{BB962C8B-B14F-4D97-AF65-F5344CB8AC3E}">
        <p14:creationId xmlns:p14="http://schemas.microsoft.com/office/powerpoint/2010/main" val="31179719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153</a:t>
            </a:r>
            <a:endParaRPr lang="en-ZA" dirty="0"/>
          </a:p>
        </p:txBody>
      </p:sp>
      <p:sp>
        <p:nvSpPr>
          <p:cNvPr id="3" name="Content Placeholder 2"/>
          <p:cNvSpPr>
            <a:spLocks noGrp="1"/>
          </p:cNvSpPr>
          <p:nvPr>
            <p:ph idx="1"/>
          </p:nvPr>
        </p:nvSpPr>
        <p:spPr/>
        <p:txBody>
          <a:bodyPr>
            <a:normAutofit lnSpcReduction="10000"/>
          </a:bodyPr>
          <a:lstStyle/>
          <a:p>
            <a:r>
              <a:rPr lang="en-ZA" b="1" dirty="0"/>
              <a:t>John 21:11 </a:t>
            </a:r>
            <a:r>
              <a:rPr lang="en-ZA" dirty="0"/>
              <a:t>above points out another </a:t>
            </a:r>
            <a:r>
              <a:rPr lang="en-ZA" b="1" dirty="0"/>
              <a:t>interesting number </a:t>
            </a:r>
            <a:r>
              <a:rPr lang="en-ZA" dirty="0"/>
              <a:t>– there were </a:t>
            </a:r>
            <a:r>
              <a:rPr lang="en-ZA" b="1" dirty="0"/>
              <a:t>153 fish </a:t>
            </a:r>
            <a:r>
              <a:rPr lang="en-ZA" dirty="0"/>
              <a:t>caught in the nets:</a:t>
            </a:r>
          </a:p>
          <a:p>
            <a:pPr marL="342900" indent="-342900">
              <a:buFont typeface="Arial" panose="020B0604020202020204" pitchFamily="34" charset="0"/>
              <a:buChar char="•"/>
            </a:pPr>
            <a:r>
              <a:rPr lang="pt-BR" sz="2000" b="1" dirty="0" smtClean="0">
                <a:latin typeface="Times New Roman" panose="02020603050405020304" pitchFamily="18" charset="0"/>
              </a:rPr>
              <a:t>The </a:t>
            </a:r>
            <a:r>
              <a:rPr lang="pt-BR" sz="2000" b="1" dirty="0">
                <a:latin typeface="Times New Roman" panose="02020603050405020304" pitchFamily="18" charset="0"/>
              </a:rPr>
              <a:t>Passover </a:t>
            </a:r>
            <a:r>
              <a:rPr lang="pt-BR" sz="2000" dirty="0">
                <a:latin typeface="Times New Roman" panose="02020603050405020304" pitchFamily="18" charset="0"/>
              </a:rPr>
              <a:t>(haPasach) - </a:t>
            </a:r>
            <a:r>
              <a:rPr lang="pt-BR" sz="2000" dirty="0">
                <a:latin typeface="Bwhebb" panose="02000400000000000000" pitchFamily="2" charset="0"/>
              </a:rPr>
              <a:t>xs;P'(h; </a:t>
            </a:r>
            <a:r>
              <a:rPr lang="pt-BR" sz="2000" dirty="0">
                <a:latin typeface="Times New Roman" panose="02020603050405020304" pitchFamily="18" charset="0"/>
              </a:rPr>
              <a:t>8 (</a:t>
            </a:r>
            <a:r>
              <a:rPr lang="pt-BR" sz="2000" dirty="0">
                <a:latin typeface="Bwhebb" panose="02000400000000000000" pitchFamily="2" charset="0"/>
              </a:rPr>
              <a:t>x</a:t>
            </a:r>
            <a:r>
              <a:rPr lang="pt-BR" sz="2000" dirty="0">
                <a:latin typeface="Times New Roman" panose="02020603050405020304" pitchFamily="18" charset="0"/>
              </a:rPr>
              <a:t>) + 60 (</a:t>
            </a:r>
            <a:r>
              <a:rPr lang="pt-BR" sz="2000" dirty="0">
                <a:latin typeface="Bwhebb" panose="02000400000000000000" pitchFamily="2" charset="0"/>
              </a:rPr>
              <a:t>s</a:t>
            </a:r>
            <a:r>
              <a:rPr lang="pt-BR" sz="2000" dirty="0">
                <a:latin typeface="Times New Roman" panose="02020603050405020304" pitchFamily="18" charset="0"/>
              </a:rPr>
              <a:t>) + 80 (</a:t>
            </a:r>
            <a:r>
              <a:rPr lang="pt-BR" sz="2000" dirty="0">
                <a:latin typeface="Bwhebb" panose="02000400000000000000" pitchFamily="2" charset="0"/>
              </a:rPr>
              <a:t>P</a:t>
            </a:r>
            <a:r>
              <a:rPr lang="pt-BR" sz="2000" dirty="0">
                <a:latin typeface="Times New Roman" panose="02020603050405020304" pitchFamily="18" charset="0"/>
              </a:rPr>
              <a:t>) + 5 (</a:t>
            </a:r>
            <a:r>
              <a:rPr lang="pt-BR" sz="2000" dirty="0">
                <a:latin typeface="Bwhebb" panose="02000400000000000000" pitchFamily="2" charset="0"/>
              </a:rPr>
              <a:t>h</a:t>
            </a:r>
            <a:r>
              <a:rPr lang="pt-BR" sz="2000" dirty="0">
                <a:latin typeface="Times New Roman" panose="02020603050405020304" pitchFamily="18" charset="0"/>
              </a:rPr>
              <a:t>) = </a:t>
            </a:r>
            <a:r>
              <a:rPr lang="pt-BR" sz="2000" b="1" dirty="0" smtClean="0">
                <a:latin typeface="Times New Roman" panose="02020603050405020304" pitchFamily="18" charset="0"/>
              </a:rPr>
              <a:t>153</a:t>
            </a:r>
          </a:p>
          <a:p>
            <a:pPr algn="ctr"/>
            <a:r>
              <a:rPr lang="en-ZA" i="1" dirty="0">
                <a:solidFill>
                  <a:srgbClr val="004821"/>
                </a:solidFill>
              </a:rPr>
              <a:t>and looking at </a:t>
            </a:r>
            <a:r>
              <a:rPr lang="he-IL" i="1" dirty="0">
                <a:solidFill>
                  <a:srgbClr val="004821"/>
                </a:solidFill>
              </a:rPr>
              <a:t>יהושע</a:t>
            </a:r>
            <a:r>
              <a:rPr lang="en-ZA" i="1" dirty="0">
                <a:solidFill>
                  <a:srgbClr val="004821"/>
                </a:solidFill>
              </a:rPr>
              <a:t> walking, he said, “See the Lamb of Elohim!” </a:t>
            </a:r>
            <a:r>
              <a:rPr lang="en-US" b="1" i="1" dirty="0" smtClean="0">
                <a:solidFill>
                  <a:srgbClr val="004821"/>
                </a:solidFill>
              </a:rPr>
              <a:t>(</a:t>
            </a:r>
            <a:r>
              <a:rPr lang="en-US" b="1" i="1" dirty="0">
                <a:solidFill>
                  <a:srgbClr val="004821"/>
                </a:solidFill>
              </a:rPr>
              <a:t>John 1:36)</a:t>
            </a:r>
          </a:p>
          <a:p>
            <a:pPr marL="342900" indent="-342900">
              <a:buFont typeface="Arial" panose="020B0604020202020204" pitchFamily="34" charset="0"/>
              <a:buChar char="•"/>
            </a:pPr>
            <a:r>
              <a:rPr lang="fr-FR" sz="2000" b="1" dirty="0" smtClean="0">
                <a:latin typeface="Times New Roman" panose="02020603050405020304" pitchFamily="18" charset="0"/>
              </a:rPr>
              <a:t>Covenant </a:t>
            </a:r>
            <a:r>
              <a:rPr lang="fr-FR" sz="2000" dirty="0">
                <a:latin typeface="Times New Roman" panose="02020603050405020304" pitchFamily="18" charset="0"/>
              </a:rPr>
              <a:t>(</a:t>
            </a:r>
            <a:r>
              <a:rPr lang="fr-FR" sz="2000" dirty="0" err="1">
                <a:latin typeface="Times New Roman" panose="02020603050405020304" pitchFamily="18" charset="0"/>
              </a:rPr>
              <a:t>be’reet</a:t>
            </a:r>
            <a:r>
              <a:rPr lang="fr-FR" sz="2000" dirty="0">
                <a:latin typeface="Times New Roman" panose="02020603050405020304" pitchFamily="18" charset="0"/>
              </a:rPr>
              <a:t>) - </a:t>
            </a:r>
            <a:r>
              <a:rPr lang="fr-FR" sz="2000" dirty="0" err="1">
                <a:latin typeface="Bwhebb" panose="02000400000000000000" pitchFamily="2" charset="0"/>
              </a:rPr>
              <a:t>tyrIB</a:t>
            </a:r>
            <a:r>
              <a:rPr lang="fr-FR" sz="2000" dirty="0">
                <a:latin typeface="Bwhebb" panose="02000400000000000000" pitchFamily="2" charset="0"/>
              </a:rPr>
              <a:t>. </a:t>
            </a:r>
            <a:r>
              <a:rPr lang="fr-FR" sz="2000" dirty="0">
                <a:latin typeface="Times New Roman" panose="02020603050405020304" pitchFamily="18" charset="0"/>
              </a:rPr>
              <a:t>400 (</a:t>
            </a:r>
            <a:r>
              <a:rPr lang="fr-FR" sz="2000" dirty="0">
                <a:latin typeface="Bwhebb" panose="02000400000000000000" pitchFamily="2" charset="0"/>
              </a:rPr>
              <a:t>t</a:t>
            </a:r>
            <a:r>
              <a:rPr lang="fr-FR" sz="2000" dirty="0">
                <a:latin typeface="Times New Roman" panose="02020603050405020304" pitchFamily="18" charset="0"/>
              </a:rPr>
              <a:t>) + 10 (</a:t>
            </a:r>
            <a:r>
              <a:rPr lang="fr-FR" sz="2000" dirty="0">
                <a:latin typeface="Bwhebb" panose="02000400000000000000" pitchFamily="2" charset="0"/>
              </a:rPr>
              <a:t>y</a:t>
            </a:r>
            <a:r>
              <a:rPr lang="fr-FR" sz="2000" dirty="0">
                <a:latin typeface="Times New Roman" panose="02020603050405020304" pitchFamily="18" charset="0"/>
              </a:rPr>
              <a:t>) + 200 (</a:t>
            </a:r>
            <a:r>
              <a:rPr lang="fr-FR" sz="2000" dirty="0" err="1">
                <a:latin typeface="Bwhebb" panose="02000400000000000000" pitchFamily="2" charset="0"/>
              </a:rPr>
              <a:t>rI</a:t>
            </a:r>
            <a:r>
              <a:rPr lang="fr-FR" sz="2000" dirty="0">
                <a:latin typeface="Times New Roman" panose="02020603050405020304" pitchFamily="18" charset="0"/>
              </a:rPr>
              <a:t>) + 2 (</a:t>
            </a:r>
            <a:r>
              <a:rPr lang="fr-FR" sz="2000" dirty="0">
                <a:latin typeface="Bwhebb" panose="02000400000000000000" pitchFamily="2" charset="0"/>
              </a:rPr>
              <a:t>b</a:t>
            </a:r>
            <a:r>
              <a:rPr lang="fr-FR" sz="2000" dirty="0">
                <a:latin typeface="Times New Roman" panose="02020603050405020304" pitchFamily="18" charset="0"/>
              </a:rPr>
              <a:t>) = 612 (</a:t>
            </a:r>
            <a:r>
              <a:rPr lang="fr-FR" sz="2000" b="1" dirty="0">
                <a:latin typeface="Times New Roman" panose="02020603050405020304" pitchFamily="18" charset="0"/>
              </a:rPr>
              <a:t>4 x 153</a:t>
            </a:r>
            <a:r>
              <a:rPr lang="fr-FR" sz="2000" dirty="0" smtClean="0">
                <a:latin typeface="Times New Roman" panose="02020603050405020304" pitchFamily="18" charset="0"/>
              </a:rPr>
              <a:t>)</a:t>
            </a:r>
          </a:p>
          <a:p>
            <a:pPr algn="ctr"/>
            <a:r>
              <a:rPr lang="en-ZA" i="1" dirty="0">
                <a:solidFill>
                  <a:srgbClr val="004821"/>
                </a:solidFill>
              </a:rPr>
              <a:t>“For this is the covenant I shall make with the house of </a:t>
            </a:r>
            <a:r>
              <a:rPr lang="en-ZA" i="1" dirty="0" err="1">
                <a:solidFill>
                  <a:srgbClr val="004821"/>
                </a:solidFill>
              </a:rPr>
              <a:t>Yisra’ĕl</a:t>
            </a:r>
            <a:r>
              <a:rPr lang="en-ZA" i="1" dirty="0">
                <a:solidFill>
                  <a:srgbClr val="004821"/>
                </a:solidFill>
              </a:rPr>
              <a:t> after those days, declares </a:t>
            </a:r>
            <a:r>
              <a:rPr lang="he-IL" i="1" dirty="0">
                <a:solidFill>
                  <a:srgbClr val="004821"/>
                </a:solidFill>
              </a:rPr>
              <a:t>יהוה</a:t>
            </a:r>
            <a:r>
              <a:rPr lang="en-ZA" i="1" dirty="0">
                <a:solidFill>
                  <a:srgbClr val="004821"/>
                </a:solidFill>
              </a:rPr>
              <a:t>: I shall put My Torah in their inward parts, and write it on their hearts. And I shall be their Elohim, and they shall be My people</a:t>
            </a:r>
            <a:r>
              <a:rPr lang="en-ZA" b="1" i="1" dirty="0">
                <a:solidFill>
                  <a:srgbClr val="004821"/>
                </a:solidFill>
              </a:rPr>
              <a:t>. </a:t>
            </a:r>
            <a:r>
              <a:rPr lang="en-US" b="1" i="1" dirty="0" smtClean="0">
                <a:solidFill>
                  <a:srgbClr val="004821"/>
                </a:solidFill>
              </a:rPr>
              <a:t>(</a:t>
            </a:r>
            <a:r>
              <a:rPr lang="en-US" b="1" i="1" dirty="0">
                <a:solidFill>
                  <a:srgbClr val="004821"/>
                </a:solidFill>
              </a:rPr>
              <a:t>Jeremiah 31:33</a:t>
            </a:r>
            <a:r>
              <a:rPr lang="en-US" b="1" i="1" dirty="0" smtClean="0">
                <a:solidFill>
                  <a:srgbClr val="004821"/>
                </a:solidFill>
              </a:rPr>
              <a:t>)</a:t>
            </a:r>
          </a:p>
          <a:p>
            <a:r>
              <a:rPr lang="en-ZA" dirty="0" smtClean="0"/>
              <a:t>There </a:t>
            </a:r>
            <a:r>
              <a:rPr lang="en-ZA" dirty="0"/>
              <a:t>is indeed a Messianic link with the numbers 17 and 153. And here’s </a:t>
            </a:r>
            <a:r>
              <a:rPr lang="en-ZA" dirty="0" smtClean="0"/>
              <a:t>another math </a:t>
            </a:r>
            <a:r>
              <a:rPr lang="en-ZA" dirty="0"/>
              <a:t>link between the numbers themselves as 153 is the sum of the integers from 1 to 17:</a:t>
            </a:r>
          </a:p>
          <a:p>
            <a:pPr algn="ctr"/>
            <a:r>
              <a:rPr lang="en-ZA" dirty="0"/>
              <a:t>1 + 2 + 3 + 4 + 5 + 6 + 7 + 8 + 9 + 10 + 11 + 12 + 13 + 14 + 15 + 16 + 17 = 153</a:t>
            </a:r>
            <a:endParaRPr lang="en-US" b="1" i="1" dirty="0">
              <a:solidFill>
                <a:srgbClr val="004821"/>
              </a:solidFill>
            </a:endParaRPr>
          </a:p>
          <a:p>
            <a:endParaRPr lang="en-US"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a:t>
            </a:fld>
            <a:endParaRPr lang="en-ZA" dirty="0"/>
          </a:p>
        </p:txBody>
      </p:sp>
    </p:spTree>
    <p:extLst>
      <p:ext uri="{BB962C8B-B14F-4D97-AF65-F5344CB8AC3E}">
        <p14:creationId xmlns:p14="http://schemas.microsoft.com/office/powerpoint/2010/main" val="86985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SONS OF ELOHIM</a:t>
            </a:r>
            <a:endParaRPr lang="en-ZA" dirty="0"/>
          </a:p>
        </p:txBody>
      </p:sp>
      <p:sp>
        <p:nvSpPr>
          <p:cNvPr id="3" name="Content Placeholder 2"/>
          <p:cNvSpPr>
            <a:spLocks noGrp="1"/>
          </p:cNvSpPr>
          <p:nvPr>
            <p:ph idx="1"/>
          </p:nvPr>
        </p:nvSpPr>
        <p:spPr/>
        <p:txBody>
          <a:bodyPr>
            <a:normAutofit fontScale="92500" lnSpcReduction="20000"/>
          </a:bodyPr>
          <a:lstStyle/>
          <a:p>
            <a:r>
              <a:rPr lang="en-ZA" sz="2400" dirty="0"/>
              <a:t>The sages tell us that the number 153 is </a:t>
            </a:r>
            <a:r>
              <a:rPr lang="en-ZA" sz="2400" dirty="0" smtClean="0"/>
              <a:t>a reference </a:t>
            </a:r>
            <a:r>
              <a:rPr lang="en-ZA" sz="2400" dirty="0"/>
              <a:t>to a statement by the prophet </a:t>
            </a:r>
            <a:r>
              <a:rPr lang="en-ZA" sz="2400" dirty="0" smtClean="0"/>
              <a:t>Hosea: </a:t>
            </a:r>
            <a:endParaRPr lang="en-ZA" sz="2400" dirty="0"/>
          </a:p>
          <a:p>
            <a:pPr algn="ctr"/>
            <a:r>
              <a:rPr lang="en-ZA" sz="2400" i="1" dirty="0">
                <a:solidFill>
                  <a:srgbClr val="004821"/>
                </a:solidFill>
              </a:rPr>
              <a:t>“Yet the number of the children of </a:t>
            </a:r>
            <a:r>
              <a:rPr lang="en-ZA" sz="2400" i="1" dirty="0" err="1">
                <a:solidFill>
                  <a:srgbClr val="004821"/>
                </a:solidFill>
              </a:rPr>
              <a:t>Yisra’ĕl</a:t>
            </a:r>
            <a:r>
              <a:rPr lang="en-ZA" sz="2400" i="1" dirty="0">
                <a:solidFill>
                  <a:srgbClr val="004821"/>
                </a:solidFill>
              </a:rPr>
              <a:t> shall be as the sand of the sea, which is not measured nor counted. And it shall be in the place where it was said to them, ‘You are not My people,’ they shall be called, ‘You are the sons of the living Ěl.’ “And the children of </a:t>
            </a:r>
            <a:r>
              <a:rPr lang="en-ZA" sz="2400" i="1" dirty="0" err="1">
                <a:solidFill>
                  <a:srgbClr val="004821"/>
                </a:solidFill>
              </a:rPr>
              <a:t>Yehuḏah</a:t>
            </a:r>
            <a:r>
              <a:rPr lang="en-ZA" sz="2400" i="1" dirty="0">
                <a:solidFill>
                  <a:srgbClr val="004821"/>
                </a:solidFill>
              </a:rPr>
              <a:t> and the children of </a:t>
            </a:r>
            <a:r>
              <a:rPr lang="en-ZA" sz="2400" i="1" dirty="0" err="1">
                <a:solidFill>
                  <a:srgbClr val="004821"/>
                </a:solidFill>
              </a:rPr>
              <a:t>Yisra’ĕl</a:t>
            </a:r>
            <a:r>
              <a:rPr lang="en-ZA" sz="2400" i="1" dirty="0">
                <a:solidFill>
                  <a:srgbClr val="004821"/>
                </a:solidFill>
              </a:rPr>
              <a:t> shall be gathered together, and appoint for themselves one head, and shall come up out of the earth, for great is the day of </a:t>
            </a:r>
            <a:r>
              <a:rPr lang="en-ZA" sz="2400" i="1" dirty="0" err="1">
                <a:solidFill>
                  <a:srgbClr val="004821"/>
                </a:solidFill>
              </a:rPr>
              <a:t>Yizreʽĕl</a:t>
            </a:r>
            <a:r>
              <a:rPr lang="en-ZA" sz="2400" i="1" dirty="0">
                <a:solidFill>
                  <a:srgbClr val="004821"/>
                </a:solidFill>
              </a:rPr>
              <a:t>! </a:t>
            </a:r>
            <a:r>
              <a:rPr lang="en-ZA" sz="2400" b="1" i="1" dirty="0" smtClean="0">
                <a:solidFill>
                  <a:srgbClr val="004821"/>
                </a:solidFill>
              </a:rPr>
              <a:t>(</a:t>
            </a:r>
            <a:r>
              <a:rPr lang="en-ZA" sz="2400" b="1" i="1" dirty="0">
                <a:solidFill>
                  <a:srgbClr val="004821"/>
                </a:solidFill>
              </a:rPr>
              <a:t>Hosea 1:10-11)</a:t>
            </a:r>
          </a:p>
          <a:p>
            <a:r>
              <a:rPr lang="en-ZA" sz="2400" dirty="0" smtClean="0"/>
              <a:t>To </a:t>
            </a:r>
            <a:r>
              <a:rPr lang="en-ZA" sz="2400" dirty="0"/>
              <a:t>understand the connection between this prophecy of Israel’s return, the reconciliation of the </a:t>
            </a:r>
            <a:r>
              <a:rPr lang="en-ZA" sz="2400" dirty="0" smtClean="0"/>
              <a:t>two Houses </a:t>
            </a:r>
            <a:r>
              <a:rPr lang="en-ZA" sz="2400" dirty="0"/>
              <a:t>of the nation of Israel, and the 153 fish that were caught by </a:t>
            </a:r>
            <a:r>
              <a:rPr lang="he-IL" sz="2400" dirty="0"/>
              <a:t>יהושע</a:t>
            </a:r>
            <a:r>
              <a:rPr lang="en-ZA" sz="2400" dirty="0" smtClean="0"/>
              <a:t>’s </a:t>
            </a:r>
            <a:r>
              <a:rPr lang="en-ZA" sz="2400" dirty="0" err="1"/>
              <a:t>talmidim</a:t>
            </a:r>
            <a:r>
              <a:rPr lang="en-ZA" sz="2400" dirty="0"/>
              <a:t>, we need </a:t>
            </a:r>
            <a:r>
              <a:rPr lang="en-ZA" sz="2400" dirty="0" smtClean="0"/>
              <a:t>to recognize </a:t>
            </a:r>
            <a:r>
              <a:rPr lang="en-ZA" sz="2400" dirty="0"/>
              <a:t>that the </a:t>
            </a:r>
            <a:r>
              <a:rPr lang="en-ZA" sz="2400" dirty="0" err="1"/>
              <a:t>gematria</a:t>
            </a:r>
            <a:r>
              <a:rPr lang="en-ZA" sz="2400" dirty="0"/>
              <a:t> of the phrase </a:t>
            </a:r>
            <a:r>
              <a:rPr lang="en-ZA" sz="2400" i="1" dirty="0"/>
              <a:t>“the sons of Elohim” </a:t>
            </a:r>
            <a:r>
              <a:rPr lang="en-ZA" sz="2400" dirty="0"/>
              <a:t>is 153:</a:t>
            </a:r>
          </a:p>
          <a:p>
            <a:pPr algn="ctr"/>
            <a:r>
              <a:rPr lang="en-ZA" b="1" dirty="0">
                <a:latin typeface="Times New Roman" panose="02020603050405020304" pitchFamily="18" charset="0"/>
              </a:rPr>
              <a:t>Sons of Elohim </a:t>
            </a:r>
            <a:r>
              <a:rPr lang="en-ZA" dirty="0">
                <a:latin typeface="Times New Roman" panose="02020603050405020304" pitchFamily="18" charset="0"/>
              </a:rPr>
              <a:t>- </a:t>
            </a:r>
            <a:r>
              <a:rPr lang="en-ZA" dirty="0">
                <a:latin typeface="Bwhebb" panose="02000400000000000000" pitchFamily="2" charset="0"/>
              </a:rPr>
              <a:t>~</a:t>
            </a:r>
            <a:r>
              <a:rPr lang="en-ZA" dirty="0" err="1">
                <a:latin typeface="Bwhebb" panose="02000400000000000000" pitchFamily="2" charset="0"/>
              </a:rPr>
              <a:t>yhiêl</a:t>
            </a:r>
            <a:r>
              <a:rPr lang="en-ZA" dirty="0">
                <a:latin typeface="Bwhebb" panose="02000400000000000000" pitchFamily="2" charset="0"/>
              </a:rPr>
              <a:t>{a/h'( </a:t>
            </a:r>
            <a:r>
              <a:rPr lang="en-ZA" dirty="0" err="1">
                <a:latin typeface="Bwhebb" panose="02000400000000000000" pitchFamily="2" charset="0"/>
              </a:rPr>
              <a:t>ynEåB</a:t>
            </a:r>
            <a:r>
              <a:rPr lang="en-ZA" dirty="0">
                <a:latin typeface="Bwhebb" panose="02000400000000000000" pitchFamily="2" charset="0"/>
              </a:rPr>
              <a:t>.</a:t>
            </a:r>
          </a:p>
          <a:p>
            <a:pPr algn="l"/>
            <a:r>
              <a:rPr lang="en-ZA" dirty="0">
                <a:latin typeface="Times New Roman" panose="02020603050405020304" pitchFamily="18" charset="0"/>
              </a:rPr>
              <a:t>40 (</a:t>
            </a:r>
            <a:r>
              <a:rPr lang="en-ZA" dirty="0">
                <a:latin typeface="Bwhebb" panose="02000400000000000000" pitchFamily="2" charset="0"/>
              </a:rPr>
              <a:t>~</a:t>
            </a:r>
            <a:r>
              <a:rPr lang="en-ZA" dirty="0">
                <a:latin typeface="Times New Roman" panose="02020603050405020304" pitchFamily="18" charset="0"/>
              </a:rPr>
              <a:t>) + 10 (</a:t>
            </a:r>
            <a:r>
              <a:rPr lang="en-ZA" dirty="0">
                <a:latin typeface="Bwhebb" panose="02000400000000000000" pitchFamily="2" charset="0"/>
              </a:rPr>
              <a:t>y</a:t>
            </a:r>
            <a:r>
              <a:rPr lang="en-ZA" dirty="0">
                <a:latin typeface="Times New Roman" panose="02020603050405020304" pitchFamily="18" charset="0"/>
              </a:rPr>
              <a:t>) + 5 (</a:t>
            </a:r>
            <a:r>
              <a:rPr lang="en-ZA" dirty="0">
                <a:latin typeface="Bwhebb" panose="02000400000000000000" pitchFamily="2" charset="0"/>
              </a:rPr>
              <a:t>h</a:t>
            </a:r>
            <a:r>
              <a:rPr lang="en-ZA" dirty="0">
                <a:latin typeface="Times New Roman" panose="02020603050405020304" pitchFamily="18" charset="0"/>
              </a:rPr>
              <a:t>) + 30 (</a:t>
            </a:r>
            <a:r>
              <a:rPr lang="en-ZA" dirty="0">
                <a:latin typeface="Bwhebb" panose="02000400000000000000" pitchFamily="2" charset="0"/>
              </a:rPr>
              <a:t>l</a:t>
            </a:r>
            <a:r>
              <a:rPr lang="en-ZA" dirty="0">
                <a:latin typeface="Times New Roman" panose="02020603050405020304" pitchFamily="18" charset="0"/>
              </a:rPr>
              <a:t>) + 1 (</a:t>
            </a:r>
            <a:r>
              <a:rPr lang="en-ZA" dirty="0">
                <a:latin typeface="Bwhebb" panose="02000400000000000000" pitchFamily="2" charset="0"/>
              </a:rPr>
              <a:t>a</a:t>
            </a:r>
            <a:r>
              <a:rPr lang="en-ZA" dirty="0">
                <a:latin typeface="Times New Roman" panose="02020603050405020304" pitchFamily="18" charset="0"/>
              </a:rPr>
              <a:t>) + 5 (</a:t>
            </a:r>
            <a:r>
              <a:rPr lang="en-ZA" dirty="0">
                <a:latin typeface="Bwhebb" panose="02000400000000000000" pitchFamily="2" charset="0"/>
              </a:rPr>
              <a:t>/h</a:t>
            </a:r>
            <a:r>
              <a:rPr lang="en-ZA" dirty="0">
                <a:latin typeface="Times New Roman" panose="02020603050405020304" pitchFamily="18" charset="0"/>
              </a:rPr>
              <a:t>) + 10 (</a:t>
            </a:r>
            <a:r>
              <a:rPr lang="en-ZA" dirty="0">
                <a:latin typeface="Bwhebb" panose="02000400000000000000" pitchFamily="2" charset="0"/>
              </a:rPr>
              <a:t>y</a:t>
            </a:r>
            <a:r>
              <a:rPr lang="en-ZA" dirty="0">
                <a:latin typeface="Times New Roman" panose="02020603050405020304" pitchFamily="18" charset="0"/>
              </a:rPr>
              <a:t>) + 50 (</a:t>
            </a:r>
            <a:r>
              <a:rPr lang="en-ZA" dirty="0" err="1">
                <a:latin typeface="Bwhebb" panose="02000400000000000000" pitchFamily="2" charset="0"/>
              </a:rPr>
              <a:t>nEï</a:t>
            </a:r>
            <a:r>
              <a:rPr lang="en-ZA" dirty="0">
                <a:latin typeface="Times New Roman" panose="02020603050405020304" pitchFamily="18" charset="0"/>
              </a:rPr>
              <a:t>) + 2 (</a:t>
            </a:r>
            <a:r>
              <a:rPr lang="en-ZA" dirty="0">
                <a:latin typeface="Bwhebb" panose="02000400000000000000" pitchFamily="2" charset="0"/>
              </a:rPr>
              <a:t>B</a:t>
            </a:r>
            <a:r>
              <a:rPr lang="en-ZA" dirty="0">
                <a:latin typeface="Times New Roman" panose="02020603050405020304" pitchFamily="18" charset="0"/>
              </a:rPr>
              <a:t>) = </a:t>
            </a:r>
            <a:r>
              <a:rPr lang="en-ZA" b="1" dirty="0" smtClean="0">
                <a:latin typeface="Times New Roman" panose="02020603050405020304" pitchFamily="18" charset="0"/>
              </a:rPr>
              <a:t>153</a:t>
            </a:r>
          </a:p>
          <a:p>
            <a:pPr algn="ctr"/>
            <a:r>
              <a:rPr lang="en-ZA" sz="2400" i="1" dirty="0">
                <a:solidFill>
                  <a:srgbClr val="004821"/>
                </a:solidFill>
              </a:rPr>
              <a:t>But as many as received Him, to them He gave the authority to become children of Elohim, to those believing in His Name, </a:t>
            </a:r>
            <a:r>
              <a:rPr lang="en-ZA" sz="2400" b="1" i="1" dirty="0" smtClean="0">
                <a:solidFill>
                  <a:srgbClr val="004821"/>
                </a:solidFill>
              </a:rPr>
              <a:t>(</a:t>
            </a:r>
            <a:r>
              <a:rPr lang="en-ZA" sz="2400" b="1" i="1" dirty="0">
                <a:solidFill>
                  <a:srgbClr val="004821"/>
                </a:solidFill>
              </a:rPr>
              <a:t>John 1:12</a:t>
            </a:r>
            <a:r>
              <a:rPr lang="en-ZA" sz="2400" b="1" i="1" dirty="0" smtClean="0">
                <a:solidFill>
                  <a:srgbClr val="004821"/>
                </a:solidFill>
              </a:rPr>
              <a:t>)</a:t>
            </a:r>
            <a:endParaRPr lang="en-ZA" sz="2400" i="1" dirty="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a:t>
            </a:fld>
            <a:endParaRPr lang="en-ZA" dirty="0"/>
          </a:p>
        </p:txBody>
      </p:sp>
    </p:spTree>
    <p:extLst>
      <p:ext uri="{BB962C8B-B14F-4D97-AF65-F5344CB8AC3E}">
        <p14:creationId xmlns:p14="http://schemas.microsoft.com/office/powerpoint/2010/main" val="3082605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effectLst/>
              </a:rPr>
              <a:t>JPS TORAH COMMENTARY</a:t>
            </a:r>
            <a:endParaRPr lang="en-ZA" dirty="0">
              <a:effectLst/>
            </a:endParaRPr>
          </a:p>
        </p:txBody>
      </p:sp>
      <p:sp>
        <p:nvSpPr>
          <p:cNvPr id="3" name="Content Placeholder 2"/>
          <p:cNvSpPr>
            <a:spLocks noGrp="1"/>
          </p:cNvSpPr>
          <p:nvPr>
            <p:ph idx="1"/>
          </p:nvPr>
        </p:nvSpPr>
        <p:spPr/>
        <p:txBody>
          <a:bodyPr/>
          <a:lstStyle/>
          <a:p>
            <a:r>
              <a:rPr lang="en-ZA" dirty="0"/>
              <a:t>Now there’s even more. In the </a:t>
            </a:r>
            <a:r>
              <a:rPr lang="en-ZA" b="1" i="1" dirty="0"/>
              <a:t>JPS Torah Commentary on Genesis</a:t>
            </a:r>
            <a:r>
              <a:rPr lang="en-ZA" dirty="0"/>
              <a:t>, </a:t>
            </a:r>
            <a:r>
              <a:rPr lang="en-ZA" b="1" dirty="0"/>
              <a:t>Nahum </a:t>
            </a:r>
            <a:r>
              <a:rPr lang="en-ZA" b="1" dirty="0" err="1"/>
              <a:t>Sarna</a:t>
            </a:r>
            <a:r>
              <a:rPr lang="en-ZA" b="1" dirty="0"/>
              <a:t> </a:t>
            </a:r>
            <a:r>
              <a:rPr lang="en-ZA" dirty="0"/>
              <a:t>points out that the </a:t>
            </a:r>
            <a:r>
              <a:rPr lang="en-ZA" b="1" dirty="0" smtClean="0"/>
              <a:t>life spans </a:t>
            </a:r>
            <a:r>
              <a:rPr lang="en-ZA" dirty="0"/>
              <a:t>of the </a:t>
            </a:r>
            <a:r>
              <a:rPr lang="en-ZA" b="1" dirty="0"/>
              <a:t>three patriarchs </a:t>
            </a:r>
            <a:r>
              <a:rPr lang="en-ZA" dirty="0"/>
              <a:t>lend themselves to </a:t>
            </a:r>
            <a:r>
              <a:rPr lang="en-ZA" b="1" dirty="0"/>
              <a:t>factorization </a:t>
            </a:r>
            <a:r>
              <a:rPr lang="en-ZA" dirty="0"/>
              <a:t>according to the following pattern:</a:t>
            </a:r>
          </a:p>
          <a:p>
            <a:r>
              <a:rPr lang="en-ZA" dirty="0"/>
              <a:t>• </a:t>
            </a:r>
            <a:r>
              <a:rPr lang="en-ZA" b="1" dirty="0"/>
              <a:t>Abraham </a:t>
            </a:r>
            <a:r>
              <a:rPr lang="en-ZA" dirty="0"/>
              <a:t>lived to be 175 = </a:t>
            </a:r>
            <a:r>
              <a:rPr lang="en-ZA" b="1" dirty="0"/>
              <a:t>5 x 5 x 7 </a:t>
            </a:r>
            <a:r>
              <a:rPr lang="en-ZA" b="1" dirty="0" smtClean="0"/>
              <a:t>			</a:t>
            </a:r>
            <a:r>
              <a:rPr lang="en-ZA" dirty="0" smtClean="0"/>
              <a:t>5 </a:t>
            </a:r>
            <a:r>
              <a:rPr lang="en-ZA" dirty="0"/>
              <a:t>+ 5 + 7 = </a:t>
            </a:r>
            <a:r>
              <a:rPr lang="en-ZA" b="1" dirty="0"/>
              <a:t>17</a:t>
            </a:r>
          </a:p>
          <a:p>
            <a:r>
              <a:rPr lang="en-ZA" dirty="0"/>
              <a:t>• </a:t>
            </a:r>
            <a:r>
              <a:rPr lang="en-ZA" b="1" dirty="0"/>
              <a:t>Isaac </a:t>
            </a:r>
            <a:r>
              <a:rPr lang="en-ZA" dirty="0"/>
              <a:t>lived to be 180 = </a:t>
            </a:r>
            <a:r>
              <a:rPr lang="en-ZA" b="1" dirty="0"/>
              <a:t>6 x 6 x 5 </a:t>
            </a:r>
            <a:r>
              <a:rPr lang="en-ZA" b="1" dirty="0" smtClean="0"/>
              <a:t>			</a:t>
            </a:r>
            <a:r>
              <a:rPr lang="en-ZA" dirty="0" smtClean="0"/>
              <a:t>6 </a:t>
            </a:r>
            <a:r>
              <a:rPr lang="en-ZA" dirty="0"/>
              <a:t>+ 6 + 5 = </a:t>
            </a:r>
            <a:r>
              <a:rPr lang="en-ZA" b="1" dirty="0"/>
              <a:t>17</a:t>
            </a:r>
          </a:p>
          <a:p>
            <a:r>
              <a:rPr lang="en-ZA" dirty="0"/>
              <a:t>• </a:t>
            </a:r>
            <a:r>
              <a:rPr lang="en-ZA" b="1" dirty="0"/>
              <a:t>Jacob </a:t>
            </a:r>
            <a:r>
              <a:rPr lang="en-ZA" dirty="0"/>
              <a:t>lived to be 147 = </a:t>
            </a:r>
            <a:r>
              <a:rPr lang="en-ZA" b="1" dirty="0"/>
              <a:t>7 x 7 x </a:t>
            </a:r>
            <a:r>
              <a:rPr lang="en-ZA" b="1" dirty="0" smtClean="0"/>
              <a:t>3			</a:t>
            </a:r>
            <a:r>
              <a:rPr lang="en-ZA" dirty="0" smtClean="0"/>
              <a:t>7 </a:t>
            </a:r>
            <a:r>
              <a:rPr lang="en-ZA" dirty="0"/>
              <a:t>+ 7 + 3 = </a:t>
            </a:r>
            <a:r>
              <a:rPr lang="en-ZA" b="1" dirty="0"/>
              <a:t>17</a:t>
            </a:r>
          </a:p>
          <a:p>
            <a:r>
              <a:rPr lang="en-ZA" dirty="0"/>
              <a:t>In the above series, the squared number increases by one each time while the coefficient decreases </a:t>
            </a:r>
            <a:r>
              <a:rPr lang="en-ZA" dirty="0" smtClean="0"/>
              <a:t>by two</a:t>
            </a:r>
            <a:r>
              <a:rPr lang="en-ZA" dirty="0"/>
              <a:t>. Not only that…in each case the sum of the factors is 17!! The patriarch’s lives all point to Messiah!</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8</a:t>
            </a:fld>
            <a:endParaRPr lang="en-ZA" dirty="0"/>
          </a:p>
        </p:txBody>
      </p:sp>
    </p:spTree>
    <p:extLst>
      <p:ext uri="{BB962C8B-B14F-4D97-AF65-F5344CB8AC3E}">
        <p14:creationId xmlns:p14="http://schemas.microsoft.com/office/powerpoint/2010/main" val="209638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BRAD SCOTT</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solidFill>
                  <a:srgbClr val="002060"/>
                </a:solidFill>
              </a:rPr>
              <a:t>“… the </a:t>
            </a:r>
            <a:r>
              <a:rPr lang="en-ZA" b="1" dirty="0" smtClean="0">
                <a:solidFill>
                  <a:srgbClr val="002060"/>
                </a:solidFill>
              </a:rPr>
              <a:t>number </a:t>
            </a:r>
            <a:r>
              <a:rPr lang="en-ZA" b="1" dirty="0">
                <a:solidFill>
                  <a:srgbClr val="002060"/>
                </a:solidFill>
              </a:rPr>
              <a:t>‘17’ </a:t>
            </a:r>
            <a:r>
              <a:rPr lang="en-ZA" dirty="0">
                <a:solidFill>
                  <a:srgbClr val="002060"/>
                </a:solidFill>
              </a:rPr>
              <a:t>does represent </a:t>
            </a:r>
            <a:r>
              <a:rPr lang="en-ZA" b="1" dirty="0">
                <a:solidFill>
                  <a:srgbClr val="002060"/>
                </a:solidFill>
              </a:rPr>
              <a:t>victory </a:t>
            </a:r>
            <a:r>
              <a:rPr lang="en-ZA" dirty="0">
                <a:solidFill>
                  <a:srgbClr val="002060"/>
                </a:solidFill>
              </a:rPr>
              <a:t>and </a:t>
            </a:r>
            <a:r>
              <a:rPr lang="en-ZA" b="1" dirty="0">
                <a:solidFill>
                  <a:srgbClr val="002060"/>
                </a:solidFill>
              </a:rPr>
              <a:t>resurrection</a:t>
            </a:r>
            <a:r>
              <a:rPr lang="en-ZA" dirty="0">
                <a:solidFill>
                  <a:srgbClr val="002060"/>
                </a:solidFill>
              </a:rPr>
              <a:t>….the time of </a:t>
            </a:r>
            <a:r>
              <a:rPr lang="en-ZA" b="1" dirty="0" smtClean="0">
                <a:solidFill>
                  <a:srgbClr val="002060"/>
                </a:solidFill>
              </a:rPr>
              <a:t>Messiah’s resurrection </a:t>
            </a:r>
            <a:r>
              <a:rPr lang="en-ZA" dirty="0">
                <a:solidFill>
                  <a:srgbClr val="002060"/>
                </a:solidFill>
              </a:rPr>
              <a:t>fell on the </a:t>
            </a:r>
            <a:r>
              <a:rPr lang="en-ZA" b="1" dirty="0">
                <a:solidFill>
                  <a:srgbClr val="002060"/>
                </a:solidFill>
              </a:rPr>
              <a:t>17th of Aviv </a:t>
            </a:r>
            <a:r>
              <a:rPr lang="en-ZA" dirty="0">
                <a:solidFill>
                  <a:srgbClr val="002060"/>
                </a:solidFill>
              </a:rPr>
              <a:t>in the year He was tried and crucified…. It is clear to all that call </a:t>
            </a:r>
            <a:r>
              <a:rPr lang="en-ZA" dirty="0" smtClean="0">
                <a:solidFill>
                  <a:srgbClr val="002060"/>
                </a:solidFill>
              </a:rPr>
              <a:t>on the </a:t>
            </a:r>
            <a:r>
              <a:rPr lang="en-ZA" dirty="0">
                <a:solidFill>
                  <a:srgbClr val="002060"/>
                </a:solidFill>
              </a:rPr>
              <a:t>name of Yeshua, that His </a:t>
            </a:r>
            <a:r>
              <a:rPr lang="en-ZA" b="1" dirty="0">
                <a:solidFill>
                  <a:srgbClr val="002060"/>
                </a:solidFill>
              </a:rPr>
              <a:t>resurrection </a:t>
            </a:r>
            <a:r>
              <a:rPr lang="en-ZA" dirty="0">
                <a:solidFill>
                  <a:srgbClr val="002060"/>
                </a:solidFill>
              </a:rPr>
              <a:t>was </a:t>
            </a:r>
            <a:r>
              <a:rPr lang="en-ZA" b="1" dirty="0">
                <a:solidFill>
                  <a:srgbClr val="002060"/>
                </a:solidFill>
              </a:rPr>
              <a:t>victory </a:t>
            </a:r>
            <a:r>
              <a:rPr lang="en-ZA" dirty="0">
                <a:solidFill>
                  <a:srgbClr val="002060"/>
                </a:solidFill>
              </a:rPr>
              <a:t>for all and the beginning of our rest in Him. </a:t>
            </a:r>
            <a:r>
              <a:rPr lang="en-ZA" dirty="0" smtClean="0">
                <a:solidFill>
                  <a:srgbClr val="002060"/>
                </a:solidFill>
              </a:rPr>
              <a:t>This </a:t>
            </a:r>
            <a:r>
              <a:rPr lang="en-ZA" b="1" dirty="0" smtClean="0">
                <a:solidFill>
                  <a:srgbClr val="002060"/>
                </a:solidFill>
              </a:rPr>
              <a:t>victory </a:t>
            </a:r>
            <a:r>
              <a:rPr lang="en-ZA" dirty="0">
                <a:solidFill>
                  <a:srgbClr val="002060"/>
                </a:solidFill>
              </a:rPr>
              <a:t>and </a:t>
            </a:r>
            <a:r>
              <a:rPr lang="en-ZA" b="1" dirty="0">
                <a:solidFill>
                  <a:srgbClr val="002060"/>
                </a:solidFill>
              </a:rPr>
              <a:t>rest </a:t>
            </a:r>
            <a:r>
              <a:rPr lang="en-ZA" dirty="0">
                <a:solidFill>
                  <a:srgbClr val="002060"/>
                </a:solidFill>
              </a:rPr>
              <a:t>was pictured when the </a:t>
            </a:r>
            <a:r>
              <a:rPr lang="en-ZA" b="1" dirty="0">
                <a:solidFill>
                  <a:srgbClr val="002060"/>
                </a:solidFill>
              </a:rPr>
              <a:t>ark of </a:t>
            </a:r>
            <a:r>
              <a:rPr lang="en-ZA" b="1" dirty="0" err="1">
                <a:solidFill>
                  <a:srgbClr val="002060"/>
                </a:solidFill>
              </a:rPr>
              <a:t>Noach</a:t>
            </a:r>
            <a:r>
              <a:rPr lang="en-ZA" b="1" dirty="0">
                <a:solidFill>
                  <a:srgbClr val="002060"/>
                </a:solidFill>
              </a:rPr>
              <a:t> </a:t>
            </a:r>
            <a:r>
              <a:rPr lang="en-ZA" dirty="0">
                <a:solidFill>
                  <a:srgbClr val="002060"/>
                </a:solidFill>
              </a:rPr>
              <a:t>and his family </a:t>
            </a:r>
            <a:r>
              <a:rPr lang="en-ZA" b="1" dirty="0">
                <a:solidFill>
                  <a:srgbClr val="002060"/>
                </a:solidFill>
              </a:rPr>
              <a:t>rested upon Mt. Ararat </a:t>
            </a:r>
            <a:r>
              <a:rPr lang="en-ZA" dirty="0">
                <a:solidFill>
                  <a:srgbClr val="002060"/>
                </a:solidFill>
              </a:rPr>
              <a:t>on </a:t>
            </a:r>
            <a:r>
              <a:rPr lang="en-ZA" dirty="0" smtClean="0">
                <a:solidFill>
                  <a:srgbClr val="002060"/>
                </a:solidFill>
              </a:rPr>
              <a:t>the </a:t>
            </a:r>
            <a:r>
              <a:rPr lang="en-ZA" b="1" dirty="0" smtClean="0">
                <a:solidFill>
                  <a:srgbClr val="002060"/>
                </a:solidFill>
              </a:rPr>
              <a:t>17th </a:t>
            </a:r>
            <a:r>
              <a:rPr lang="en-ZA" b="1" dirty="0">
                <a:solidFill>
                  <a:srgbClr val="002060"/>
                </a:solidFill>
              </a:rPr>
              <a:t>day </a:t>
            </a:r>
            <a:r>
              <a:rPr lang="en-ZA" dirty="0">
                <a:solidFill>
                  <a:srgbClr val="002060"/>
                </a:solidFill>
              </a:rPr>
              <a:t>of the 7th month. For you see, in </a:t>
            </a:r>
            <a:r>
              <a:rPr lang="en-ZA" dirty="0" err="1">
                <a:solidFill>
                  <a:srgbClr val="002060"/>
                </a:solidFill>
              </a:rPr>
              <a:t>Noach’s</a:t>
            </a:r>
            <a:r>
              <a:rPr lang="en-ZA" dirty="0">
                <a:solidFill>
                  <a:srgbClr val="002060"/>
                </a:solidFill>
              </a:rPr>
              <a:t> time the beginning of the year was still in Tishri. </a:t>
            </a:r>
            <a:r>
              <a:rPr lang="en-ZA" dirty="0" smtClean="0">
                <a:solidFill>
                  <a:srgbClr val="002060"/>
                </a:solidFill>
              </a:rPr>
              <a:t>The commandment </a:t>
            </a:r>
            <a:r>
              <a:rPr lang="en-ZA" dirty="0">
                <a:solidFill>
                  <a:srgbClr val="002060"/>
                </a:solidFill>
              </a:rPr>
              <a:t>for Aviv to be the beginning of the year did not occur until the time of </a:t>
            </a:r>
            <a:r>
              <a:rPr lang="en-ZA" dirty="0" err="1">
                <a:solidFill>
                  <a:srgbClr val="002060"/>
                </a:solidFill>
              </a:rPr>
              <a:t>Mosheh</a:t>
            </a:r>
            <a:r>
              <a:rPr lang="en-ZA" dirty="0">
                <a:solidFill>
                  <a:srgbClr val="002060"/>
                </a:solidFill>
              </a:rPr>
              <a:t>. </a:t>
            </a:r>
            <a:r>
              <a:rPr lang="en-ZA" dirty="0" smtClean="0">
                <a:solidFill>
                  <a:srgbClr val="002060"/>
                </a:solidFill>
              </a:rPr>
              <a:t>This meant </a:t>
            </a:r>
            <a:r>
              <a:rPr lang="en-ZA" dirty="0">
                <a:solidFill>
                  <a:srgbClr val="002060"/>
                </a:solidFill>
              </a:rPr>
              <a:t>that in </a:t>
            </a:r>
            <a:r>
              <a:rPr lang="en-ZA" dirty="0" err="1">
                <a:solidFill>
                  <a:srgbClr val="002060"/>
                </a:solidFill>
              </a:rPr>
              <a:t>Noach’s</a:t>
            </a:r>
            <a:r>
              <a:rPr lang="en-ZA" dirty="0">
                <a:solidFill>
                  <a:srgbClr val="002060"/>
                </a:solidFill>
              </a:rPr>
              <a:t> time the 7th month from Tishri was Aviv. So the ark actually rested on the </a:t>
            </a:r>
            <a:r>
              <a:rPr lang="en-ZA" b="1" dirty="0">
                <a:solidFill>
                  <a:srgbClr val="002060"/>
                </a:solidFill>
              </a:rPr>
              <a:t>17th </a:t>
            </a:r>
            <a:r>
              <a:rPr lang="en-ZA" b="1" dirty="0" smtClean="0">
                <a:solidFill>
                  <a:srgbClr val="002060"/>
                </a:solidFill>
              </a:rPr>
              <a:t>of Aviv</a:t>
            </a:r>
            <a:r>
              <a:rPr lang="en-ZA" dirty="0">
                <a:solidFill>
                  <a:srgbClr val="002060"/>
                </a:solidFill>
              </a:rPr>
              <a:t>. We are also told a detail of one of the most obvious types of the Messiah, </a:t>
            </a:r>
            <a:r>
              <a:rPr lang="en-ZA" b="1" dirty="0" err="1">
                <a:solidFill>
                  <a:srgbClr val="002060"/>
                </a:solidFill>
              </a:rPr>
              <a:t>Yoseph</a:t>
            </a:r>
            <a:r>
              <a:rPr lang="en-ZA" dirty="0">
                <a:solidFill>
                  <a:srgbClr val="002060"/>
                </a:solidFill>
              </a:rPr>
              <a:t>, that he was </a:t>
            </a:r>
            <a:r>
              <a:rPr lang="en-ZA" b="1" dirty="0" smtClean="0">
                <a:solidFill>
                  <a:srgbClr val="002060"/>
                </a:solidFill>
              </a:rPr>
              <a:t>17 </a:t>
            </a:r>
            <a:r>
              <a:rPr lang="en-ZA" dirty="0" smtClean="0">
                <a:solidFill>
                  <a:srgbClr val="002060"/>
                </a:solidFill>
              </a:rPr>
              <a:t>years </a:t>
            </a:r>
            <a:r>
              <a:rPr lang="en-ZA" dirty="0">
                <a:solidFill>
                  <a:srgbClr val="002060"/>
                </a:solidFill>
              </a:rPr>
              <a:t>old when he had the dream concerning the prophecy of the Messiah and the 11 other tribes </a:t>
            </a:r>
            <a:r>
              <a:rPr lang="en-ZA" dirty="0" smtClean="0">
                <a:solidFill>
                  <a:srgbClr val="002060"/>
                </a:solidFill>
              </a:rPr>
              <a:t>in </a:t>
            </a:r>
            <a:r>
              <a:rPr lang="en-ZA" dirty="0" err="1" smtClean="0">
                <a:solidFill>
                  <a:srgbClr val="002060"/>
                </a:solidFill>
              </a:rPr>
              <a:t>B’reshith</a:t>
            </a:r>
            <a:r>
              <a:rPr lang="en-ZA" dirty="0" smtClean="0">
                <a:solidFill>
                  <a:srgbClr val="002060"/>
                </a:solidFill>
              </a:rPr>
              <a:t> </a:t>
            </a:r>
            <a:r>
              <a:rPr lang="en-ZA" dirty="0">
                <a:solidFill>
                  <a:srgbClr val="002060"/>
                </a:solidFill>
              </a:rPr>
              <a:t>37:2-14. </a:t>
            </a:r>
            <a:r>
              <a:rPr lang="en-ZA" dirty="0" smtClean="0">
                <a:solidFill>
                  <a:srgbClr val="002060"/>
                </a:solidFill>
              </a:rPr>
              <a:t>It </a:t>
            </a:r>
            <a:r>
              <a:rPr lang="en-ZA" dirty="0">
                <a:solidFill>
                  <a:srgbClr val="002060"/>
                </a:solidFill>
              </a:rPr>
              <a:t>can be shown that the </a:t>
            </a:r>
            <a:r>
              <a:rPr lang="en-ZA" b="1" dirty="0">
                <a:solidFill>
                  <a:srgbClr val="002060"/>
                </a:solidFill>
              </a:rPr>
              <a:t>Israelites crossed the Gulf of Aqaba </a:t>
            </a:r>
            <a:r>
              <a:rPr lang="en-ZA" dirty="0">
                <a:solidFill>
                  <a:srgbClr val="002060"/>
                </a:solidFill>
              </a:rPr>
              <a:t>on </a:t>
            </a:r>
            <a:r>
              <a:rPr lang="en-ZA" dirty="0" smtClean="0">
                <a:solidFill>
                  <a:srgbClr val="002060"/>
                </a:solidFill>
              </a:rPr>
              <a:t>the </a:t>
            </a:r>
            <a:r>
              <a:rPr lang="en-ZA" b="1" dirty="0" smtClean="0">
                <a:solidFill>
                  <a:srgbClr val="002060"/>
                </a:solidFill>
              </a:rPr>
              <a:t>17th </a:t>
            </a:r>
            <a:r>
              <a:rPr lang="en-ZA" b="1" dirty="0">
                <a:solidFill>
                  <a:srgbClr val="002060"/>
                </a:solidFill>
              </a:rPr>
              <a:t>of Aviv</a:t>
            </a:r>
            <a:r>
              <a:rPr lang="en-ZA" dirty="0">
                <a:solidFill>
                  <a:srgbClr val="002060"/>
                </a:solidFill>
              </a:rPr>
              <a:t>….The city </a:t>
            </a:r>
            <a:r>
              <a:rPr lang="en-ZA" b="1" dirty="0">
                <a:solidFill>
                  <a:srgbClr val="002060"/>
                </a:solidFill>
              </a:rPr>
              <a:t>Jerusalem </a:t>
            </a:r>
            <a:r>
              <a:rPr lang="en-ZA" dirty="0">
                <a:solidFill>
                  <a:srgbClr val="002060"/>
                </a:solidFill>
              </a:rPr>
              <a:t>appears in the </a:t>
            </a:r>
            <a:r>
              <a:rPr lang="en-ZA" dirty="0" smtClean="0">
                <a:solidFill>
                  <a:srgbClr val="002060"/>
                </a:solidFill>
              </a:rPr>
              <a:t>Psalms </a:t>
            </a:r>
            <a:r>
              <a:rPr lang="en-ZA" b="1" dirty="0">
                <a:solidFill>
                  <a:srgbClr val="002060"/>
                </a:solidFill>
              </a:rPr>
              <a:t>17 times </a:t>
            </a:r>
            <a:r>
              <a:rPr lang="en-ZA" dirty="0">
                <a:solidFill>
                  <a:srgbClr val="002060"/>
                </a:solidFill>
              </a:rPr>
              <a:t>and there are </a:t>
            </a:r>
            <a:r>
              <a:rPr lang="en-ZA" b="1" dirty="0">
                <a:solidFill>
                  <a:srgbClr val="002060"/>
                </a:solidFill>
              </a:rPr>
              <a:t>17 </a:t>
            </a:r>
            <a:r>
              <a:rPr lang="en-ZA" b="1" dirty="0" smtClean="0">
                <a:solidFill>
                  <a:srgbClr val="002060"/>
                </a:solidFill>
              </a:rPr>
              <a:t>things unable </a:t>
            </a:r>
            <a:r>
              <a:rPr lang="en-ZA" b="1" dirty="0">
                <a:solidFill>
                  <a:srgbClr val="002060"/>
                </a:solidFill>
              </a:rPr>
              <a:t>to separate us </a:t>
            </a:r>
            <a:r>
              <a:rPr lang="en-ZA" dirty="0">
                <a:solidFill>
                  <a:srgbClr val="002060"/>
                </a:solidFill>
              </a:rPr>
              <a:t>in </a:t>
            </a:r>
            <a:r>
              <a:rPr lang="en-ZA" b="1" dirty="0">
                <a:solidFill>
                  <a:srgbClr val="002060"/>
                </a:solidFill>
              </a:rPr>
              <a:t>Romans 8:35-39</a:t>
            </a:r>
            <a:r>
              <a:rPr lang="en-ZA" dirty="0">
                <a:solidFill>
                  <a:srgbClr val="002060"/>
                </a:solidFill>
              </a:rPr>
              <a:t>. </a:t>
            </a:r>
            <a:r>
              <a:rPr lang="en-ZA" dirty="0" smtClean="0">
                <a:solidFill>
                  <a:srgbClr val="002060"/>
                </a:solidFill>
              </a:rPr>
              <a:t>Jeremiah’s </a:t>
            </a:r>
            <a:r>
              <a:rPr lang="en-ZA" b="1" dirty="0">
                <a:solidFill>
                  <a:srgbClr val="002060"/>
                </a:solidFill>
              </a:rPr>
              <a:t>17 prayers </a:t>
            </a:r>
            <a:r>
              <a:rPr lang="en-ZA" dirty="0">
                <a:solidFill>
                  <a:srgbClr val="002060"/>
                </a:solidFill>
              </a:rPr>
              <a:t>ended in </a:t>
            </a:r>
            <a:r>
              <a:rPr lang="en-ZA" b="1" dirty="0" err="1" smtClean="0">
                <a:solidFill>
                  <a:srgbClr val="002060"/>
                </a:solidFill>
              </a:rPr>
              <a:t>Yirmeyahu</a:t>
            </a:r>
            <a:r>
              <a:rPr lang="en-ZA" b="1" dirty="0" smtClean="0">
                <a:solidFill>
                  <a:srgbClr val="002060"/>
                </a:solidFill>
              </a:rPr>
              <a:t> 32:9</a:t>
            </a:r>
            <a:r>
              <a:rPr lang="en-ZA" dirty="0">
                <a:solidFill>
                  <a:srgbClr val="002060"/>
                </a:solidFill>
              </a:rPr>
              <a:t>, when buying the field for </a:t>
            </a:r>
            <a:r>
              <a:rPr lang="en-ZA" b="1" dirty="0">
                <a:solidFill>
                  <a:srgbClr val="002060"/>
                </a:solidFill>
              </a:rPr>
              <a:t>17 shekels</a:t>
            </a:r>
            <a:r>
              <a:rPr lang="en-ZA" dirty="0">
                <a:solidFill>
                  <a:srgbClr val="002060"/>
                </a:solidFill>
              </a:rPr>
              <a:t>. There are </a:t>
            </a:r>
            <a:r>
              <a:rPr lang="en-ZA" b="1" dirty="0">
                <a:solidFill>
                  <a:srgbClr val="002060"/>
                </a:solidFill>
              </a:rPr>
              <a:t>17 appearances of angels </a:t>
            </a:r>
            <a:r>
              <a:rPr lang="en-ZA" dirty="0">
                <a:solidFill>
                  <a:srgbClr val="002060"/>
                </a:solidFill>
              </a:rPr>
              <a:t>in the gospels and </a:t>
            </a:r>
            <a:r>
              <a:rPr lang="en-ZA" dirty="0" smtClean="0">
                <a:solidFill>
                  <a:srgbClr val="002060"/>
                </a:solidFill>
              </a:rPr>
              <a:t>the book </a:t>
            </a:r>
            <a:r>
              <a:rPr lang="en-ZA" dirty="0">
                <a:solidFill>
                  <a:srgbClr val="002060"/>
                </a:solidFill>
              </a:rPr>
              <a:t>of Acts</a:t>
            </a:r>
            <a:r>
              <a:rPr lang="en-ZA" dirty="0" smtClean="0">
                <a:solidFill>
                  <a:srgbClr val="002060"/>
                </a:solidFill>
              </a:rPr>
              <a:t>..” </a:t>
            </a:r>
            <a:r>
              <a:rPr lang="en-ZA" dirty="0">
                <a:solidFill>
                  <a:srgbClr val="002060"/>
                </a:solidFill>
              </a:rPr>
              <a:t>(end of quote)</a:t>
            </a:r>
            <a:endParaRPr lang="en-ZA" dirty="0">
              <a:solidFill>
                <a:srgbClr val="00206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9</a:t>
            </a:fld>
            <a:endParaRPr lang="en-ZA" dirty="0"/>
          </a:p>
        </p:txBody>
      </p:sp>
    </p:spTree>
    <p:extLst>
      <p:ext uri="{BB962C8B-B14F-4D97-AF65-F5344CB8AC3E}">
        <p14:creationId xmlns:p14="http://schemas.microsoft.com/office/powerpoint/2010/main" val="1794242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DRAW NEAR</a:t>
            </a:r>
            <a:endParaRPr lang="en-ZA" dirty="0"/>
          </a:p>
        </p:txBody>
      </p:sp>
      <p:sp>
        <p:nvSpPr>
          <p:cNvPr id="3" name="Content Placeholder 2"/>
          <p:cNvSpPr>
            <a:spLocks noGrp="1"/>
          </p:cNvSpPr>
          <p:nvPr>
            <p:ph idx="1"/>
          </p:nvPr>
        </p:nvSpPr>
        <p:spPr/>
        <p:txBody>
          <a:bodyPr>
            <a:noAutofit/>
          </a:bodyPr>
          <a:lstStyle/>
          <a:p>
            <a:pPr algn="ctr">
              <a:lnSpc>
                <a:spcPts val="2600"/>
              </a:lnSpc>
            </a:pPr>
            <a:r>
              <a:rPr lang="en-ZA" i="1" dirty="0" smtClean="0">
                <a:solidFill>
                  <a:srgbClr val="004821"/>
                </a:solidFill>
              </a:rPr>
              <a:t>And the time for </a:t>
            </a:r>
            <a:r>
              <a:rPr lang="en-ZA" i="1" dirty="0" err="1" smtClean="0">
                <a:solidFill>
                  <a:srgbClr val="004821"/>
                </a:solidFill>
              </a:rPr>
              <a:t>Yisra’ĕl</a:t>
            </a:r>
            <a:r>
              <a:rPr lang="en-ZA" i="1" dirty="0" smtClean="0">
                <a:solidFill>
                  <a:srgbClr val="004821"/>
                </a:solidFill>
              </a:rPr>
              <a:t> to die drew near ..  </a:t>
            </a:r>
            <a:r>
              <a:rPr lang="en-ZA" b="1" i="1" dirty="0" smtClean="0">
                <a:solidFill>
                  <a:srgbClr val="004821"/>
                </a:solidFill>
              </a:rPr>
              <a:t>(Genesis </a:t>
            </a:r>
            <a:r>
              <a:rPr lang="en-ZA" b="1" i="1" dirty="0" smtClean="0">
                <a:solidFill>
                  <a:srgbClr val="004821"/>
                </a:solidFill>
              </a:rPr>
              <a:t>47:29)</a:t>
            </a:r>
            <a:endParaRPr lang="en-ZA" b="1" i="1" dirty="0" smtClean="0">
              <a:solidFill>
                <a:srgbClr val="004821"/>
              </a:solidFill>
            </a:endParaRPr>
          </a:p>
          <a:p>
            <a:pPr>
              <a:lnSpc>
                <a:spcPts val="2600"/>
              </a:lnSpc>
            </a:pPr>
            <a:r>
              <a:rPr lang="en-ZA" dirty="0" smtClean="0"/>
              <a:t>Quoting Rabbi Joseph </a:t>
            </a:r>
            <a:r>
              <a:rPr lang="en-ZA" dirty="0" err="1" smtClean="0"/>
              <a:t>Tzarfati</a:t>
            </a:r>
            <a:r>
              <a:rPr lang="en-ZA" dirty="0" smtClean="0"/>
              <a:t> in </a:t>
            </a:r>
            <a:r>
              <a:rPr lang="en-ZA" i="1" dirty="0" err="1" smtClean="0"/>
              <a:t>Yad</a:t>
            </a:r>
            <a:r>
              <a:rPr lang="en-ZA" i="1" dirty="0" smtClean="0"/>
              <a:t> </a:t>
            </a:r>
            <a:r>
              <a:rPr lang="en-ZA" i="1" dirty="0" err="1" smtClean="0"/>
              <a:t>Yosef</a:t>
            </a:r>
            <a:r>
              <a:rPr lang="en-ZA" i="1" dirty="0" smtClean="0"/>
              <a:t> (1617) (slight editions):</a:t>
            </a:r>
          </a:p>
          <a:p>
            <a:pPr>
              <a:lnSpc>
                <a:spcPts val="2600"/>
              </a:lnSpc>
            </a:pPr>
            <a:r>
              <a:rPr lang="en-ZA" i="1" dirty="0" smtClean="0">
                <a:solidFill>
                  <a:srgbClr val="C00000"/>
                </a:solidFill>
              </a:rPr>
              <a:t>“It is the nature of everything to ‘draw near’ and to cleave itself to its root and its source. For this reason the time of ‘death’ of the righteous ones is described as a ‘drawing near,’ as if they had a desire to return to their root and to ‘draw themselves near’ to their source. Our parents and their parents before them had a great yearning to be ‘brought near’ to the Land of Israel, for there was the root and the source of where they were formed.”</a:t>
            </a:r>
          </a:p>
          <a:p>
            <a:pPr>
              <a:lnSpc>
                <a:spcPts val="2600"/>
              </a:lnSpc>
            </a:pPr>
            <a:r>
              <a:rPr lang="en-ZA" dirty="0" err="1" smtClean="0"/>
              <a:t>Tzarfati</a:t>
            </a:r>
            <a:r>
              <a:rPr lang="en-ZA" dirty="0" smtClean="0"/>
              <a:t> explains that righteous people are always eager to return to their roots, that is, the Source of Life, itself. A righteous person has no fear of death because death is simply seen as an opportunity to transfer from this world to the </a:t>
            </a:r>
            <a:r>
              <a:rPr lang="en-ZA" dirty="0" err="1" smtClean="0"/>
              <a:t>Olam</a:t>
            </a:r>
            <a:r>
              <a:rPr lang="en-ZA" dirty="0" smtClean="0"/>
              <a:t> </a:t>
            </a:r>
            <a:r>
              <a:rPr lang="en-ZA" dirty="0" err="1" smtClean="0"/>
              <a:t>Haba</a:t>
            </a:r>
            <a:r>
              <a:rPr lang="en-ZA" dirty="0" smtClean="0"/>
              <a:t> – the world to come.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10</a:t>
            </a:fld>
            <a:endParaRPr lang="en-Z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RITUAL SACRIFICE</a:t>
            </a:r>
            <a:endParaRPr lang="en-ZA" dirty="0"/>
          </a:p>
        </p:txBody>
      </p:sp>
      <p:sp>
        <p:nvSpPr>
          <p:cNvPr id="3" name="Content Placeholder 2"/>
          <p:cNvSpPr>
            <a:spLocks noGrp="1"/>
          </p:cNvSpPr>
          <p:nvPr>
            <p:ph idx="1"/>
          </p:nvPr>
        </p:nvSpPr>
        <p:spPr/>
        <p:txBody>
          <a:bodyPr>
            <a:normAutofit/>
          </a:bodyPr>
          <a:lstStyle/>
          <a:p>
            <a:pPr>
              <a:lnSpc>
                <a:spcPts val="2640"/>
              </a:lnSpc>
            </a:pPr>
            <a:r>
              <a:rPr lang="en-ZA" dirty="0" smtClean="0"/>
              <a:t>The root of the Hebrew for </a:t>
            </a:r>
            <a:r>
              <a:rPr lang="en-ZA" i="1" dirty="0" smtClean="0"/>
              <a:t>“draw near” is </a:t>
            </a:r>
            <a:r>
              <a:rPr lang="en-ZA" i="1" dirty="0" err="1" smtClean="0"/>
              <a:t>karav</a:t>
            </a:r>
            <a:r>
              <a:rPr lang="en-ZA" i="1" dirty="0" smtClean="0"/>
              <a:t> which is also the root of “</a:t>
            </a:r>
            <a:r>
              <a:rPr lang="en-ZA" i="1" dirty="0" err="1" smtClean="0"/>
              <a:t>korban</a:t>
            </a:r>
            <a:r>
              <a:rPr lang="en-ZA" i="1" dirty="0" smtClean="0"/>
              <a:t>”, the word describing ritual </a:t>
            </a:r>
            <a:r>
              <a:rPr lang="en-ZA" dirty="0" smtClean="0"/>
              <a:t>sacrifices. The </a:t>
            </a:r>
            <a:r>
              <a:rPr lang="en-ZA" dirty="0" err="1" smtClean="0"/>
              <a:t>korban</a:t>
            </a:r>
            <a:r>
              <a:rPr lang="en-ZA" dirty="0" smtClean="0"/>
              <a:t> sacrifices helped the Israelites </a:t>
            </a:r>
            <a:r>
              <a:rPr lang="en-ZA" i="1" dirty="0" smtClean="0"/>
              <a:t>“draw near” to </a:t>
            </a:r>
            <a:r>
              <a:rPr lang="he-IL" dirty="0" smtClean="0"/>
              <a:t>יהוה</a:t>
            </a:r>
            <a:r>
              <a:rPr lang="en-ZA" i="1" dirty="0" smtClean="0"/>
              <a:t>, picturing that it was </a:t>
            </a:r>
            <a:r>
              <a:rPr lang="en-ZA" dirty="0" smtClean="0"/>
              <a:t>through a substitute death, that they were able to </a:t>
            </a:r>
            <a:r>
              <a:rPr lang="en-ZA" i="1" dirty="0" smtClean="0"/>
              <a:t>“draw near” </a:t>
            </a:r>
            <a:r>
              <a:rPr lang="en-ZA" dirty="0" smtClean="0"/>
              <a:t>to the life-giver.</a:t>
            </a:r>
          </a:p>
          <a:p>
            <a:pPr algn="ctr">
              <a:lnSpc>
                <a:spcPts val="2640"/>
              </a:lnSpc>
            </a:pPr>
            <a:r>
              <a:rPr lang="en-ZA" i="1" dirty="0" smtClean="0">
                <a:solidFill>
                  <a:srgbClr val="004821"/>
                </a:solidFill>
              </a:rPr>
              <a:t>And </a:t>
            </a:r>
            <a:r>
              <a:rPr lang="en-ZA" i="1" dirty="0" err="1" smtClean="0">
                <a:solidFill>
                  <a:srgbClr val="004821"/>
                </a:solidFill>
              </a:rPr>
              <a:t>Yaʽaqob</a:t>
            </a:r>
            <a:r>
              <a:rPr lang="en-ZA" i="1" dirty="0" smtClean="0">
                <a:solidFill>
                  <a:srgbClr val="004821"/>
                </a:solidFill>
              </a:rPr>
              <a:t>̱ lived in the land of </a:t>
            </a:r>
            <a:r>
              <a:rPr lang="en-ZA" i="1" dirty="0" err="1" smtClean="0">
                <a:solidFill>
                  <a:srgbClr val="004821"/>
                </a:solidFill>
              </a:rPr>
              <a:t>Mitsrayim</a:t>
            </a:r>
            <a:r>
              <a:rPr lang="en-ZA" i="1" dirty="0" smtClean="0">
                <a:solidFill>
                  <a:srgbClr val="004821"/>
                </a:solidFill>
              </a:rPr>
              <a:t> .. (</a:t>
            </a:r>
            <a:r>
              <a:rPr lang="en-ZA" b="1" i="1" dirty="0" smtClean="0">
                <a:solidFill>
                  <a:srgbClr val="004821"/>
                </a:solidFill>
              </a:rPr>
              <a:t>Genesis </a:t>
            </a:r>
            <a:r>
              <a:rPr lang="en-ZA" b="1" i="1" dirty="0" smtClean="0">
                <a:solidFill>
                  <a:srgbClr val="004821"/>
                </a:solidFill>
              </a:rPr>
              <a:t>47:28)</a:t>
            </a:r>
            <a:endParaRPr lang="en-ZA" b="1" i="1" dirty="0" smtClean="0">
              <a:solidFill>
                <a:srgbClr val="004821"/>
              </a:solidFill>
            </a:endParaRPr>
          </a:p>
          <a:p>
            <a:pPr algn="ctr">
              <a:lnSpc>
                <a:spcPts val="2640"/>
              </a:lnSpc>
            </a:pPr>
            <a:r>
              <a:rPr lang="en-ZA" i="1" dirty="0" smtClean="0">
                <a:solidFill>
                  <a:srgbClr val="004821"/>
                </a:solidFill>
              </a:rPr>
              <a:t>And the time for </a:t>
            </a:r>
            <a:r>
              <a:rPr lang="en-ZA" i="1" dirty="0" err="1" smtClean="0">
                <a:solidFill>
                  <a:srgbClr val="004821"/>
                </a:solidFill>
              </a:rPr>
              <a:t>Yisra’ĕl</a:t>
            </a:r>
            <a:r>
              <a:rPr lang="en-ZA" i="1" dirty="0" smtClean="0">
                <a:solidFill>
                  <a:srgbClr val="004821"/>
                </a:solidFill>
              </a:rPr>
              <a:t> to die ..  </a:t>
            </a:r>
            <a:r>
              <a:rPr lang="en-ZA" b="1" i="1" dirty="0" smtClean="0">
                <a:solidFill>
                  <a:srgbClr val="004821"/>
                </a:solidFill>
              </a:rPr>
              <a:t>(Genesis </a:t>
            </a:r>
            <a:r>
              <a:rPr lang="en-ZA" b="1" i="1" dirty="0" smtClean="0">
                <a:solidFill>
                  <a:srgbClr val="004821"/>
                </a:solidFill>
              </a:rPr>
              <a:t>47:29)</a:t>
            </a:r>
            <a:endParaRPr lang="en-ZA" b="1" i="1" dirty="0" smtClean="0">
              <a:solidFill>
                <a:srgbClr val="004821"/>
              </a:solidFill>
            </a:endParaRPr>
          </a:p>
          <a:p>
            <a:pPr>
              <a:lnSpc>
                <a:spcPts val="2640"/>
              </a:lnSpc>
            </a:pPr>
            <a:r>
              <a:rPr lang="en-ZA" dirty="0" smtClean="0"/>
              <a:t>So </a:t>
            </a:r>
            <a:r>
              <a:rPr lang="en-ZA" dirty="0" smtClean="0"/>
              <a:t>Jacob, </a:t>
            </a:r>
            <a:r>
              <a:rPr lang="en-ZA" dirty="0" smtClean="0"/>
              <a:t>(his name switches to </a:t>
            </a:r>
            <a:r>
              <a:rPr lang="en-ZA" i="1" dirty="0" smtClean="0"/>
              <a:t>“Israel” </a:t>
            </a:r>
            <a:r>
              <a:rPr lang="en-ZA" dirty="0" smtClean="0"/>
              <a:t>in verse 29), expresses to </a:t>
            </a:r>
            <a:r>
              <a:rPr lang="en-ZA" dirty="0" smtClean="0"/>
              <a:t>Joseph his </a:t>
            </a:r>
            <a:r>
              <a:rPr lang="en-ZA" dirty="0" smtClean="0"/>
              <a:t>insistence in </a:t>
            </a:r>
            <a:r>
              <a:rPr lang="en-ZA" i="1" dirty="0" smtClean="0"/>
              <a:t>“drawing near”</a:t>
            </a:r>
            <a:r>
              <a:rPr lang="en-ZA" dirty="0" smtClean="0"/>
              <a:t> to his roots - the Land of Promise and the place where his ancestors are buried. He wants to go home and he wants his family to maintain a personal link with the Land.</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11</a:t>
            </a:fld>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IF YOU LOVE ME!!</a:t>
            </a:r>
            <a:endParaRPr lang="en-ZA" dirty="0"/>
          </a:p>
        </p:txBody>
      </p:sp>
      <p:sp>
        <p:nvSpPr>
          <p:cNvPr id="3" name="Content Placeholder 2"/>
          <p:cNvSpPr>
            <a:spLocks noGrp="1"/>
          </p:cNvSpPr>
          <p:nvPr>
            <p:ph idx="1"/>
          </p:nvPr>
        </p:nvSpPr>
        <p:spPr/>
        <p:txBody>
          <a:bodyPr>
            <a:noAutofit/>
          </a:bodyPr>
          <a:lstStyle/>
          <a:p>
            <a:pPr algn="ctr">
              <a:lnSpc>
                <a:spcPts val="2500"/>
              </a:lnSpc>
            </a:pPr>
            <a:r>
              <a:rPr lang="en-ZA" i="1" dirty="0" smtClean="0">
                <a:solidFill>
                  <a:srgbClr val="004821"/>
                </a:solidFill>
              </a:rPr>
              <a:t>“Now if I have found favour in your eyes, please put your hand under my thigh, and show kindness and truth to me. Please do not bury me in </a:t>
            </a:r>
            <a:r>
              <a:rPr lang="en-ZA" i="1" dirty="0" err="1" smtClean="0">
                <a:solidFill>
                  <a:srgbClr val="004821"/>
                </a:solidFill>
              </a:rPr>
              <a:t>Mitsrayim</a:t>
            </a:r>
            <a:r>
              <a:rPr lang="en-ZA" i="1" dirty="0" smtClean="0">
                <a:solidFill>
                  <a:srgbClr val="004821"/>
                </a:solidFill>
              </a:rPr>
              <a:t>, but I shall lie with my fathers, and you shall take me up out of </a:t>
            </a:r>
            <a:r>
              <a:rPr lang="en-ZA" i="1" dirty="0" err="1" smtClean="0">
                <a:solidFill>
                  <a:srgbClr val="004821"/>
                </a:solidFill>
              </a:rPr>
              <a:t>Mitsrayim</a:t>
            </a:r>
            <a:r>
              <a:rPr lang="en-ZA" i="1" dirty="0" smtClean="0">
                <a:solidFill>
                  <a:srgbClr val="004821"/>
                </a:solidFill>
              </a:rPr>
              <a:t> and bury me in their burial place.” And he said, “I do as you have said.” And he said, “Swear to me.” And he swore to him, and </a:t>
            </a:r>
            <a:r>
              <a:rPr lang="en-ZA" i="1" dirty="0" err="1" smtClean="0">
                <a:solidFill>
                  <a:srgbClr val="004821"/>
                </a:solidFill>
              </a:rPr>
              <a:t>Yisra’ĕl</a:t>
            </a:r>
            <a:r>
              <a:rPr lang="en-ZA" i="1" dirty="0" smtClean="0">
                <a:solidFill>
                  <a:srgbClr val="004821"/>
                </a:solidFill>
              </a:rPr>
              <a:t> bowed himself on the head of the bed. </a:t>
            </a:r>
            <a:r>
              <a:rPr lang="en-ZA" b="1" i="1" dirty="0" smtClean="0">
                <a:solidFill>
                  <a:srgbClr val="004821"/>
                </a:solidFill>
              </a:rPr>
              <a:t>(Genesis </a:t>
            </a:r>
            <a:r>
              <a:rPr lang="en-ZA" b="1" i="1" dirty="0" smtClean="0">
                <a:solidFill>
                  <a:srgbClr val="004821"/>
                </a:solidFill>
              </a:rPr>
              <a:t>47:29-31)</a:t>
            </a:r>
            <a:endParaRPr lang="en-ZA" b="1" i="1" dirty="0" smtClean="0">
              <a:solidFill>
                <a:srgbClr val="004821"/>
              </a:solidFill>
            </a:endParaRPr>
          </a:p>
          <a:p>
            <a:pPr>
              <a:lnSpc>
                <a:spcPts val="2500"/>
              </a:lnSpc>
            </a:pPr>
            <a:r>
              <a:rPr lang="en-US" b="0" i="1" dirty="0" smtClean="0"/>
              <a:t>Jacob’s </a:t>
            </a:r>
            <a:r>
              <a:rPr lang="en-US" b="0" dirty="0" smtClean="0"/>
              <a:t>insistence </a:t>
            </a:r>
            <a:r>
              <a:rPr lang="en-US" b="0" dirty="0" smtClean="0"/>
              <a:t>that he be buried in </a:t>
            </a:r>
            <a:r>
              <a:rPr lang="en-US" b="0" i="1" dirty="0" smtClean="0"/>
              <a:t>Canaan</a:t>
            </a:r>
            <a:r>
              <a:rPr lang="en-US" b="0" dirty="0" smtClean="0"/>
              <a:t> with his fathers wasn't solely for his own comfort. He knew that their ultimate redemption from Egypt wasn't merely a promise from </a:t>
            </a:r>
            <a:r>
              <a:rPr lang="he-IL" dirty="0" smtClean="0"/>
              <a:t>יהוה</a:t>
            </a:r>
            <a:r>
              <a:rPr lang="en-US" b="0" dirty="0" smtClean="0"/>
              <a:t>, but that it must always be a moral and spiritual imperative felt deep within the heart of Israel. This is why </a:t>
            </a:r>
            <a:r>
              <a:rPr lang="en-US" b="0" dirty="0" smtClean="0"/>
              <a:t>Jacob </a:t>
            </a:r>
            <a:r>
              <a:rPr lang="en-US" b="0" dirty="0" smtClean="0"/>
              <a:t>changed his language from a plea for </a:t>
            </a:r>
            <a:r>
              <a:rPr lang="en-US" b="0" i="1" dirty="0" smtClean="0"/>
              <a:t>"loving kindness and truth"</a:t>
            </a:r>
            <a:r>
              <a:rPr lang="en-US" b="0" dirty="0" smtClean="0"/>
              <a:t> to a </a:t>
            </a:r>
            <a:r>
              <a:rPr lang="en-US" b="0" i="1" dirty="0" smtClean="0"/>
              <a:t>demand</a:t>
            </a:r>
            <a:r>
              <a:rPr lang="en-US" b="0" dirty="0" smtClean="0"/>
              <a:t> that </a:t>
            </a:r>
            <a:r>
              <a:rPr lang="en-US" b="0" i="1" dirty="0" smtClean="0"/>
              <a:t>Joseph</a:t>
            </a:r>
            <a:r>
              <a:rPr lang="en-US" b="0" dirty="0" smtClean="0"/>
              <a:t> </a:t>
            </a:r>
            <a:r>
              <a:rPr lang="en-US" b="0" dirty="0" smtClean="0"/>
              <a:t>take a vow to do so, </a:t>
            </a:r>
            <a:r>
              <a:rPr lang="en-US" b="0" i="1" dirty="0" smtClean="0"/>
              <a:t>"commanding"</a:t>
            </a:r>
            <a:r>
              <a:rPr lang="en-US" b="0" dirty="0" smtClean="0"/>
              <a:t> his twelve sons to make it happen. They too must understand that they do not belong in the Godless land of Egypt. </a:t>
            </a:r>
            <a:r>
              <a:rPr lang="en-US" b="0" i="1" dirty="0" smtClean="0"/>
              <a:t>Jacob </a:t>
            </a:r>
            <a:r>
              <a:rPr lang="en-US" b="0" dirty="0" smtClean="0"/>
              <a:t>set the groundwork for the eventual exodus from Egypt by his children and their return to the land of Israel, the land of </a:t>
            </a:r>
            <a:r>
              <a:rPr lang="he-IL" dirty="0" smtClean="0"/>
              <a:t>יהוה </a:t>
            </a:r>
            <a:r>
              <a:rPr lang="en-US" b="0" dirty="0" smtClean="0"/>
              <a:t>'s delight. </a:t>
            </a:r>
          </a:p>
          <a:p>
            <a:pPr>
              <a:lnSpc>
                <a:spcPts val="2500"/>
              </a:lnSpc>
            </a:pPr>
            <a:endParaRPr lang="en-ZA" dirty="0" smtClean="0"/>
          </a:p>
        </p:txBody>
      </p:sp>
      <p:sp>
        <p:nvSpPr>
          <p:cNvPr id="5" name="Slide Number Placeholder 3"/>
          <p:cNvSpPr>
            <a:spLocks noGrp="1"/>
          </p:cNvSpPr>
          <p:nvPr>
            <p:ph type="sldNum" sz="quarter" idx="12"/>
          </p:nvPr>
        </p:nvSpPr>
        <p:spPr/>
        <p:txBody>
          <a:bodyPr/>
          <a:lstStyle/>
          <a:p>
            <a:pPr>
              <a:defRPr/>
            </a:pPr>
            <a:r>
              <a:rPr lang="en-ZA" dirty="0" smtClean="0"/>
              <a:t>7</a:t>
            </a:r>
            <a:endParaRPr lang="en-Z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5 POINTS</a:t>
            </a:r>
            <a:br>
              <a:rPr lang="en-ZA" dirty="0" smtClean="0"/>
            </a:br>
            <a:r>
              <a:rPr lang="en-ZA" sz="2200" dirty="0" smtClean="0">
                <a:solidFill>
                  <a:srgbClr val="C00000"/>
                </a:solidFill>
              </a:rPr>
              <a:t>Legends of the Jews</a:t>
            </a:r>
            <a:endParaRPr lang="en-ZA" sz="2200" dirty="0">
              <a:solidFill>
                <a:srgbClr val="C00000"/>
              </a:solidFill>
            </a:endParaRPr>
          </a:p>
        </p:txBody>
      </p:sp>
      <p:sp>
        <p:nvSpPr>
          <p:cNvPr id="3" name="Content Placeholder 2"/>
          <p:cNvSpPr>
            <a:spLocks noGrp="1"/>
          </p:cNvSpPr>
          <p:nvPr>
            <p:ph idx="1"/>
          </p:nvPr>
        </p:nvSpPr>
        <p:spPr/>
        <p:txBody>
          <a:bodyPr>
            <a:noAutofit/>
          </a:bodyPr>
          <a:lstStyle/>
          <a:p>
            <a:pPr algn="just">
              <a:lnSpc>
                <a:spcPts val="2100"/>
              </a:lnSpc>
            </a:pPr>
            <a:r>
              <a:rPr lang="en-ZA" b="0" dirty="0" smtClean="0">
                <a:solidFill>
                  <a:srgbClr val="C00000"/>
                </a:solidFill>
              </a:rPr>
              <a:t>All the years of Jacob's sojourn in Egypt, </a:t>
            </a:r>
            <a:r>
              <a:rPr lang="en-ZA" b="0" dirty="0" err="1" smtClean="0">
                <a:solidFill>
                  <a:srgbClr val="C00000"/>
                </a:solidFill>
              </a:rPr>
              <a:t>Asenath</a:t>
            </a:r>
            <a:r>
              <a:rPr lang="en-ZA" b="0" dirty="0" smtClean="0">
                <a:solidFill>
                  <a:srgbClr val="C00000"/>
                </a:solidFill>
              </a:rPr>
              <a:t>, the wife of Joseph, was his constant nurse. When she saw his end drawing nigh, she spoke to Joseph: </a:t>
            </a:r>
            <a:r>
              <a:rPr lang="en-ZA" b="0" i="1" dirty="0" smtClean="0">
                <a:solidFill>
                  <a:srgbClr val="C00000"/>
                </a:solidFill>
              </a:rPr>
              <a:t>"I have heard that one who is blessed by a righteous man is as though he had been blessed by the </a:t>
            </a:r>
            <a:r>
              <a:rPr lang="en-ZA" b="0" i="1" dirty="0" err="1" smtClean="0">
                <a:solidFill>
                  <a:srgbClr val="C00000"/>
                </a:solidFill>
              </a:rPr>
              <a:t>Shekinah</a:t>
            </a:r>
            <a:r>
              <a:rPr lang="en-ZA" b="0" i="1" dirty="0" smtClean="0">
                <a:solidFill>
                  <a:srgbClr val="C00000"/>
                </a:solidFill>
              </a:rPr>
              <a:t>. Therefore, bring thy sons hither, that Jacob give them his blessing.“</a:t>
            </a:r>
          </a:p>
          <a:p>
            <a:pPr algn="just">
              <a:lnSpc>
                <a:spcPts val="2100"/>
              </a:lnSpc>
            </a:pPr>
            <a:r>
              <a:rPr lang="en-ZA" b="0" dirty="0" smtClean="0">
                <a:solidFill>
                  <a:srgbClr val="C00000"/>
                </a:solidFill>
              </a:rPr>
              <a:t>Now when Joseph received the news of his father's having fallen sick, through his messenger, as well as through Ephraim, whom Jacob was instructing in the Torah, he hastened to the land of Goshen, taking his two sons with him. He desired to have certainty upon five points: </a:t>
            </a:r>
          </a:p>
          <a:p>
            <a:pPr marL="457200" indent="-457200" algn="just">
              <a:lnSpc>
                <a:spcPts val="2100"/>
              </a:lnSpc>
              <a:buFont typeface="+mj-lt"/>
              <a:buAutoNum type="arabicPeriod"/>
            </a:pPr>
            <a:r>
              <a:rPr lang="en-ZA" b="0" dirty="0" smtClean="0">
                <a:solidFill>
                  <a:srgbClr val="C00000"/>
                </a:solidFill>
              </a:rPr>
              <a:t>Would his father bless his two sons, born in Egypt, and, </a:t>
            </a:r>
          </a:p>
          <a:p>
            <a:pPr marL="457200" indent="-457200" algn="just">
              <a:lnSpc>
                <a:spcPts val="2100"/>
              </a:lnSpc>
              <a:buFont typeface="+mj-lt"/>
              <a:buAutoNum type="arabicPeriod"/>
            </a:pPr>
            <a:r>
              <a:rPr lang="en-ZA" b="0" dirty="0" smtClean="0">
                <a:solidFill>
                  <a:srgbClr val="C00000"/>
                </a:solidFill>
              </a:rPr>
              <a:t>If so, would he appoint them to be heads of tribes;</a:t>
            </a:r>
          </a:p>
          <a:p>
            <a:pPr marL="457200" indent="-457200" algn="just">
              <a:lnSpc>
                <a:spcPts val="2100"/>
              </a:lnSpc>
              <a:buFont typeface="+mj-lt"/>
              <a:buAutoNum type="arabicPeriod"/>
            </a:pPr>
            <a:r>
              <a:rPr lang="en-ZA" b="0" dirty="0" smtClean="0">
                <a:solidFill>
                  <a:srgbClr val="C00000"/>
                </a:solidFill>
              </a:rPr>
              <a:t>Would he assign the rights of the first-born unto himself;</a:t>
            </a:r>
          </a:p>
          <a:p>
            <a:pPr marL="457200" indent="-457200" algn="just">
              <a:lnSpc>
                <a:spcPts val="2100"/>
              </a:lnSpc>
              <a:buFont typeface="+mj-lt"/>
              <a:buAutoNum type="arabicPeriod"/>
            </a:pPr>
            <a:r>
              <a:rPr lang="en-ZA" b="0" dirty="0" smtClean="0">
                <a:solidFill>
                  <a:srgbClr val="C00000"/>
                </a:solidFill>
              </a:rPr>
              <a:t>Would he divest Reuben of such rights altogether; </a:t>
            </a:r>
          </a:p>
          <a:p>
            <a:pPr marL="457200" indent="-457200" algn="just">
              <a:lnSpc>
                <a:spcPts val="2100"/>
              </a:lnSpc>
              <a:buFont typeface="+mj-lt"/>
              <a:buAutoNum type="arabicPeriod"/>
            </a:pPr>
            <a:r>
              <a:rPr lang="en-ZA" b="0" dirty="0" smtClean="0">
                <a:solidFill>
                  <a:srgbClr val="C00000"/>
                </a:solidFill>
              </a:rPr>
              <a:t>And why had his father buried his mother Rachel by the wayside, and not carried her body to the family tomb at </a:t>
            </a:r>
            <a:r>
              <a:rPr lang="en-ZA" b="0" dirty="0" err="1" smtClean="0">
                <a:solidFill>
                  <a:srgbClr val="C00000"/>
                </a:solidFill>
              </a:rPr>
              <a:t>Machpelah</a:t>
            </a:r>
            <a:r>
              <a:rPr lang="en-ZA" b="0" dirty="0" smtClean="0">
                <a:solidFill>
                  <a:srgbClr val="C00000"/>
                </a:solidFill>
              </a:rPr>
              <a:t>.</a:t>
            </a:r>
          </a:p>
          <a:p>
            <a:pPr>
              <a:lnSpc>
                <a:spcPts val="2100"/>
              </a:lnSpc>
            </a:pP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13</a:t>
            </a:fld>
            <a:endParaRPr lang="en-Z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JACOB SPEAKS</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300"/>
              </a:lnSpc>
            </a:pPr>
            <a:r>
              <a:rPr lang="en-ZA" sz="8800" b="0" i="1" dirty="0" smtClean="0">
                <a:solidFill>
                  <a:srgbClr val="004821"/>
                </a:solidFill>
              </a:rPr>
              <a:t>.. someone told </a:t>
            </a:r>
            <a:r>
              <a:rPr lang="en-ZA" sz="8800" b="0" i="1" dirty="0" err="1" smtClean="0">
                <a:solidFill>
                  <a:srgbClr val="004821"/>
                </a:solidFill>
              </a:rPr>
              <a:t>Yosef</a:t>
            </a:r>
            <a:r>
              <a:rPr lang="en-ZA" sz="8800" b="0" i="1" dirty="0" smtClean="0">
                <a:solidFill>
                  <a:srgbClr val="004821"/>
                </a:solidFill>
              </a:rPr>
              <a:t> that his father was ill. He took with him his two sons, </a:t>
            </a:r>
            <a:r>
              <a:rPr lang="en-ZA" sz="8800" b="0" i="1" dirty="0" err="1" smtClean="0">
                <a:solidFill>
                  <a:srgbClr val="004821"/>
                </a:solidFill>
              </a:rPr>
              <a:t>M'nasheh</a:t>
            </a:r>
            <a:r>
              <a:rPr lang="en-ZA" sz="8800" b="0" i="1" dirty="0" smtClean="0">
                <a:solidFill>
                  <a:srgbClr val="004821"/>
                </a:solidFill>
              </a:rPr>
              <a:t> and </a:t>
            </a:r>
            <a:r>
              <a:rPr lang="en-ZA" sz="8800" b="0" i="1" dirty="0" err="1" smtClean="0">
                <a:solidFill>
                  <a:srgbClr val="004821"/>
                </a:solidFill>
              </a:rPr>
              <a:t>Efrayim</a:t>
            </a:r>
            <a:r>
              <a:rPr lang="en-ZA" sz="8800" b="0" i="1" dirty="0" smtClean="0">
                <a:solidFill>
                  <a:srgbClr val="004821"/>
                </a:solidFill>
              </a:rPr>
              <a:t>. ..</a:t>
            </a:r>
            <a:r>
              <a:rPr lang="en-ZA" sz="8800" b="0" i="1" dirty="0" err="1" smtClean="0">
                <a:solidFill>
                  <a:srgbClr val="004821"/>
                </a:solidFill>
              </a:rPr>
              <a:t>Ya`akov</a:t>
            </a:r>
            <a:r>
              <a:rPr lang="en-ZA" sz="8800" b="0" i="1" dirty="0" smtClean="0">
                <a:solidFill>
                  <a:srgbClr val="004821"/>
                </a:solidFill>
              </a:rPr>
              <a:t> said to </a:t>
            </a:r>
            <a:r>
              <a:rPr lang="en-ZA" sz="8800" b="0" i="1" dirty="0" err="1" smtClean="0">
                <a:solidFill>
                  <a:srgbClr val="004821"/>
                </a:solidFill>
              </a:rPr>
              <a:t>Yosef</a:t>
            </a:r>
            <a:r>
              <a:rPr lang="en-ZA" sz="8800" b="0" i="1" dirty="0" smtClean="0">
                <a:solidFill>
                  <a:srgbClr val="004821"/>
                </a:solidFill>
              </a:rPr>
              <a:t>, "El </a:t>
            </a:r>
            <a:r>
              <a:rPr lang="en-ZA" sz="8800" b="0" i="1" dirty="0" err="1" smtClean="0">
                <a:solidFill>
                  <a:srgbClr val="004821"/>
                </a:solidFill>
              </a:rPr>
              <a:t>Shaddai</a:t>
            </a:r>
            <a:r>
              <a:rPr lang="en-ZA" sz="8800" b="0" i="1" dirty="0" smtClean="0">
                <a:solidFill>
                  <a:srgbClr val="004821"/>
                </a:solidFill>
              </a:rPr>
              <a:t> appeared to me at Luz in the land of </a:t>
            </a:r>
            <a:r>
              <a:rPr lang="en-ZA" sz="8800" b="0" i="1" dirty="0" err="1" smtClean="0">
                <a:solidFill>
                  <a:srgbClr val="004821"/>
                </a:solidFill>
              </a:rPr>
              <a:t>Kena`an</a:t>
            </a:r>
            <a:r>
              <a:rPr lang="en-ZA" sz="8800" b="0" i="1" dirty="0" smtClean="0">
                <a:solidFill>
                  <a:srgbClr val="004821"/>
                </a:solidFill>
              </a:rPr>
              <a:t> and blessed me, saying to me, 'I will make you fruitful and numerous. I will make of you a group of peoples; and I will give this land to your descendants to possess forever.’ </a:t>
            </a:r>
            <a:r>
              <a:rPr lang="en-ZA" sz="8800" b="1" i="1" dirty="0" smtClean="0">
                <a:solidFill>
                  <a:srgbClr val="004821"/>
                </a:solidFill>
              </a:rPr>
              <a:t>(Genesis 48:1-4 CJB)</a:t>
            </a:r>
          </a:p>
          <a:p>
            <a:pPr algn="just">
              <a:lnSpc>
                <a:spcPts val="2300"/>
              </a:lnSpc>
            </a:pPr>
            <a:r>
              <a:rPr lang="en-ZA" sz="8800" b="0" dirty="0" smtClean="0"/>
              <a:t>Joseph </a:t>
            </a:r>
            <a:r>
              <a:rPr lang="en-ZA" sz="8800" b="0" dirty="0" smtClean="0"/>
              <a:t>hears that his father is </a:t>
            </a:r>
            <a:r>
              <a:rPr lang="en-ZA" sz="8800" b="0" i="1" dirty="0" smtClean="0"/>
              <a:t>“sick” or “</a:t>
            </a:r>
            <a:r>
              <a:rPr lang="en-ZA" sz="8800" b="0" i="1" dirty="0" err="1" smtClean="0"/>
              <a:t>chalah</a:t>
            </a:r>
            <a:r>
              <a:rPr lang="en-ZA" sz="8800" b="0" i="1" dirty="0" smtClean="0"/>
              <a:t>” </a:t>
            </a:r>
            <a:r>
              <a:rPr lang="en-ZA" sz="8800" b="0" dirty="0" smtClean="0"/>
              <a:t>in Hebrew; which more rightly means</a:t>
            </a:r>
            <a:r>
              <a:rPr lang="en-ZA" sz="8800" b="0" i="1" dirty="0" smtClean="0"/>
              <a:t> “weakened” or “becoming weak” or “worn down”. </a:t>
            </a:r>
          </a:p>
          <a:p>
            <a:pPr>
              <a:lnSpc>
                <a:spcPts val="2300"/>
              </a:lnSpc>
            </a:pPr>
            <a:r>
              <a:rPr lang="en-ZA" sz="8800" b="0" dirty="0" smtClean="0"/>
              <a:t>Jacob speaks </a:t>
            </a:r>
            <a:r>
              <a:rPr lang="en-ZA" sz="8800" b="0" dirty="0" smtClean="0"/>
              <a:t>of El </a:t>
            </a:r>
            <a:r>
              <a:rPr lang="en-ZA" sz="8800" b="0" dirty="0" err="1" smtClean="0"/>
              <a:t>Shaddai’s</a:t>
            </a:r>
            <a:r>
              <a:rPr lang="en-ZA" sz="8800" b="0" dirty="0" smtClean="0"/>
              <a:t> appearing to him at </a:t>
            </a:r>
            <a:r>
              <a:rPr lang="en-ZA" sz="8800" i="1" dirty="0" smtClean="0"/>
              <a:t>Luz </a:t>
            </a:r>
            <a:r>
              <a:rPr lang="en-ZA" sz="8800" b="0" dirty="0" smtClean="0"/>
              <a:t>and the blessing that was given to him there by </a:t>
            </a:r>
            <a:r>
              <a:rPr lang="he-IL" sz="8800" dirty="0" smtClean="0"/>
              <a:t>יהוה</a:t>
            </a:r>
            <a:r>
              <a:rPr lang="en-ZA" sz="8800" b="0" dirty="0" smtClean="0"/>
              <a:t>. This place, that </a:t>
            </a:r>
            <a:r>
              <a:rPr lang="en-ZA" sz="8800" b="0" dirty="0" smtClean="0"/>
              <a:t>Jacob </a:t>
            </a:r>
            <a:r>
              <a:rPr lang="en-ZA" sz="8800" b="0" dirty="0" smtClean="0"/>
              <a:t>called Beit El or House of Elohim, is within 11 miles of the Temple Mount in </a:t>
            </a:r>
            <a:r>
              <a:rPr lang="en-ZA" sz="8800" b="0" dirty="0" smtClean="0"/>
              <a:t>Jerusalem. </a:t>
            </a:r>
            <a:r>
              <a:rPr lang="en-ZA" sz="8800" b="0" dirty="0" smtClean="0"/>
              <a:t>Beit El fits within the confines of a larger </a:t>
            </a:r>
            <a:r>
              <a:rPr lang="en-ZA" sz="8800" dirty="0"/>
              <a:t>Jerusalem, </a:t>
            </a:r>
            <a:r>
              <a:rPr lang="en-ZA" sz="8800" b="0" dirty="0" smtClean="0"/>
              <a:t>as it will be during the Messianic Age. It was here that </a:t>
            </a:r>
            <a:r>
              <a:rPr lang="en-ZA" sz="8800" dirty="0"/>
              <a:t>Jacob </a:t>
            </a:r>
            <a:r>
              <a:rPr lang="en-ZA" sz="8800" b="0" dirty="0" smtClean="0"/>
              <a:t>saw the </a:t>
            </a:r>
            <a:r>
              <a:rPr lang="en-ZA" sz="8800" b="0" i="1" dirty="0" smtClean="0"/>
              <a:t>“ladder” to “</a:t>
            </a:r>
            <a:r>
              <a:rPr lang="en-ZA" sz="8800" b="0" i="1" dirty="0" err="1" smtClean="0"/>
              <a:t>ha‟shamayim</a:t>
            </a:r>
            <a:r>
              <a:rPr lang="en-ZA" sz="8800" b="0" i="1" dirty="0" smtClean="0"/>
              <a:t>” </a:t>
            </a:r>
            <a:r>
              <a:rPr lang="en-ZA" sz="8800" b="0" dirty="0" smtClean="0"/>
              <a:t>or “</a:t>
            </a:r>
            <a:r>
              <a:rPr lang="en-ZA" sz="8800" b="0" i="1" dirty="0" smtClean="0"/>
              <a:t>the heavens</a:t>
            </a:r>
            <a:r>
              <a:rPr lang="en-ZA" sz="8800" b="0" dirty="0" smtClean="0"/>
              <a:t>”. It was here that </a:t>
            </a:r>
            <a:r>
              <a:rPr lang="he-IL" sz="8800" dirty="0" smtClean="0"/>
              <a:t>יהוה </a:t>
            </a:r>
            <a:r>
              <a:rPr lang="en-ZA" sz="8800" dirty="0" smtClean="0"/>
              <a:t> b</a:t>
            </a:r>
            <a:r>
              <a:rPr lang="en-ZA" sz="8800" b="0" dirty="0" smtClean="0"/>
              <a:t>lessed </a:t>
            </a:r>
            <a:r>
              <a:rPr lang="en-ZA" sz="8800" dirty="0"/>
              <a:t>Jacob </a:t>
            </a:r>
            <a:r>
              <a:rPr lang="en-ZA" sz="8800" b="0" dirty="0" smtClean="0"/>
              <a:t>with the blessing of his fathers, </a:t>
            </a:r>
            <a:r>
              <a:rPr lang="en-ZA" sz="8800" b="0" dirty="0" smtClean="0"/>
              <a:t>Abraham </a:t>
            </a:r>
            <a:r>
              <a:rPr lang="en-ZA" sz="8800" b="0" dirty="0" smtClean="0"/>
              <a:t>and </a:t>
            </a:r>
            <a:r>
              <a:rPr lang="en-ZA" sz="8800" b="0" dirty="0" smtClean="0"/>
              <a:t>Isaac. It was </a:t>
            </a:r>
            <a:r>
              <a:rPr lang="en-ZA" sz="8800" b="0" dirty="0" smtClean="0"/>
              <a:t>here that </a:t>
            </a:r>
            <a:r>
              <a:rPr lang="he-IL" sz="8800" dirty="0" smtClean="0"/>
              <a:t>יהוה</a:t>
            </a:r>
            <a:r>
              <a:rPr lang="en-ZA" sz="8800" b="0" dirty="0" smtClean="0"/>
              <a:t> told him that he would become a company of goyim (nations), and the land of </a:t>
            </a:r>
            <a:r>
              <a:rPr lang="en-ZA" sz="8800" b="0" dirty="0" smtClean="0"/>
              <a:t>Canaan</a:t>
            </a:r>
            <a:r>
              <a:rPr lang="en-ZA" sz="8800" b="0" dirty="0" smtClean="0"/>
              <a:t>.</a:t>
            </a:r>
          </a:p>
          <a:p>
            <a:pPr algn="just"/>
            <a:endParaRPr lang="en-ZA" b="0"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14</a:t>
            </a:fld>
            <a:endParaRPr lang="en-Z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LUZ</a:t>
            </a:r>
            <a:endParaRPr lang="en-ZA" dirty="0"/>
          </a:p>
        </p:txBody>
      </p:sp>
      <p:sp>
        <p:nvSpPr>
          <p:cNvPr id="3" name="Content Placeholder 2"/>
          <p:cNvSpPr>
            <a:spLocks noGrp="1"/>
          </p:cNvSpPr>
          <p:nvPr>
            <p:ph idx="1"/>
          </p:nvPr>
        </p:nvSpPr>
        <p:spPr/>
        <p:txBody>
          <a:bodyPr>
            <a:noAutofit/>
          </a:bodyPr>
          <a:lstStyle/>
          <a:p>
            <a:pPr algn="just">
              <a:lnSpc>
                <a:spcPts val="2300"/>
              </a:lnSpc>
            </a:pPr>
            <a:r>
              <a:rPr lang="en-ZA" b="0" dirty="0" smtClean="0"/>
              <a:t>But why does he call it Luz here, seeing that Luz was its old name. </a:t>
            </a:r>
            <a:r>
              <a:rPr lang="en-ZA" b="0" dirty="0" smtClean="0"/>
              <a:t>Jacob, </a:t>
            </a:r>
            <a:r>
              <a:rPr lang="en-ZA" b="0" dirty="0" smtClean="0"/>
              <a:t>himself, named it Beit El?</a:t>
            </a:r>
          </a:p>
          <a:p>
            <a:pPr algn="just">
              <a:lnSpc>
                <a:spcPts val="2300"/>
              </a:lnSpc>
            </a:pPr>
            <a:r>
              <a:rPr lang="en-ZA" b="0" dirty="0" smtClean="0">
                <a:solidFill>
                  <a:srgbClr val="C00000"/>
                </a:solidFill>
              </a:rPr>
              <a:t>Well, he wants us to understand the implications. Remember </a:t>
            </a:r>
            <a:r>
              <a:rPr lang="en-ZA" b="0" i="1" dirty="0" smtClean="0">
                <a:solidFill>
                  <a:srgbClr val="C00000"/>
                </a:solidFill>
              </a:rPr>
              <a:t>“Luz” </a:t>
            </a:r>
            <a:r>
              <a:rPr lang="en-ZA" b="0" dirty="0" smtClean="0">
                <a:solidFill>
                  <a:srgbClr val="C00000"/>
                </a:solidFill>
              </a:rPr>
              <a:t>means </a:t>
            </a:r>
            <a:r>
              <a:rPr lang="en-ZA" b="0" i="1" dirty="0" smtClean="0">
                <a:solidFill>
                  <a:srgbClr val="C00000"/>
                </a:solidFill>
              </a:rPr>
              <a:t>“almond tree</a:t>
            </a:r>
            <a:r>
              <a:rPr lang="en-ZA" b="0" dirty="0" smtClean="0">
                <a:solidFill>
                  <a:srgbClr val="C00000"/>
                </a:solidFill>
              </a:rPr>
              <a:t>”. El </a:t>
            </a:r>
            <a:r>
              <a:rPr lang="en-ZA" b="0" dirty="0" err="1" smtClean="0">
                <a:solidFill>
                  <a:srgbClr val="C00000"/>
                </a:solidFill>
              </a:rPr>
              <a:t>Shaddai</a:t>
            </a:r>
            <a:r>
              <a:rPr lang="en-ZA" b="0" dirty="0" smtClean="0">
                <a:solidFill>
                  <a:srgbClr val="C00000"/>
                </a:solidFill>
              </a:rPr>
              <a:t> appeared to him at the “</a:t>
            </a:r>
            <a:r>
              <a:rPr lang="en-ZA" b="0" i="1" dirty="0" smtClean="0">
                <a:solidFill>
                  <a:srgbClr val="C00000"/>
                </a:solidFill>
              </a:rPr>
              <a:t>almond tree”. </a:t>
            </a:r>
            <a:r>
              <a:rPr lang="en-ZA" b="0" dirty="0" smtClean="0">
                <a:solidFill>
                  <a:srgbClr val="C00000"/>
                </a:solidFill>
              </a:rPr>
              <a:t>This is near, or perhaps even part of the site of </a:t>
            </a:r>
            <a:r>
              <a:rPr lang="en-ZA" b="0" dirty="0" err="1" smtClean="0">
                <a:solidFill>
                  <a:srgbClr val="C00000"/>
                </a:solidFill>
              </a:rPr>
              <a:t>Gan</a:t>
            </a:r>
            <a:r>
              <a:rPr lang="en-ZA" b="0" dirty="0" smtClean="0">
                <a:solidFill>
                  <a:srgbClr val="C00000"/>
                </a:solidFill>
              </a:rPr>
              <a:t> Eden; where we had the </a:t>
            </a:r>
            <a:r>
              <a:rPr lang="en-ZA" b="0" i="1" dirty="0" smtClean="0">
                <a:solidFill>
                  <a:srgbClr val="C00000"/>
                </a:solidFill>
              </a:rPr>
              <a:t>“Tree of Life” </a:t>
            </a:r>
            <a:r>
              <a:rPr lang="en-ZA" b="0" dirty="0" smtClean="0">
                <a:solidFill>
                  <a:srgbClr val="C00000"/>
                </a:solidFill>
              </a:rPr>
              <a:t>and the “</a:t>
            </a:r>
            <a:r>
              <a:rPr lang="en-ZA" b="0" i="1" dirty="0" smtClean="0">
                <a:solidFill>
                  <a:srgbClr val="C00000"/>
                </a:solidFill>
              </a:rPr>
              <a:t>Tree of Knowledge of Good and Evil” and</a:t>
            </a:r>
            <a:r>
              <a:rPr lang="en-ZA" b="0" dirty="0" smtClean="0">
                <a:solidFill>
                  <a:srgbClr val="C00000"/>
                </a:solidFill>
              </a:rPr>
              <a:t> now, we have the “</a:t>
            </a:r>
            <a:r>
              <a:rPr lang="en-ZA" b="0" i="1" dirty="0" smtClean="0">
                <a:solidFill>
                  <a:srgbClr val="C00000"/>
                </a:solidFill>
              </a:rPr>
              <a:t>Almond Tree</a:t>
            </a:r>
            <a:r>
              <a:rPr lang="en-ZA" b="0" dirty="0" smtClean="0">
                <a:solidFill>
                  <a:srgbClr val="C00000"/>
                </a:solidFill>
              </a:rPr>
              <a:t>” associated with this area. </a:t>
            </a:r>
          </a:p>
          <a:p>
            <a:pPr algn="just">
              <a:lnSpc>
                <a:spcPts val="2300"/>
              </a:lnSpc>
            </a:pPr>
            <a:r>
              <a:rPr lang="en-ZA" b="0" dirty="0" smtClean="0"/>
              <a:t>What does the “</a:t>
            </a:r>
            <a:r>
              <a:rPr lang="en-ZA" b="0" i="1" dirty="0" smtClean="0"/>
              <a:t>Almond Tree</a:t>
            </a:r>
            <a:r>
              <a:rPr lang="en-ZA" b="0" dirty="0" smtClean="0"/>
              <a:t>” represent? When </a:t>
            </a:r>
            <a:r>
              <a:rPr lang="en-ZA" b="0" dirty="0" err="1" smtClean="0"/>
              <a:t>HaShem</a:t>
            </a:r>
            <a:r>
              <a:rPr lang="en-ZA" b="0" dirty="0" smtClean="0"/>
              <a:t> showed </a:t>
            </a:r>
            <a:r>
              <a:rPr lang="en-ZA" b="0" dirty="0" smtClean="0"/>
              <a:t>Moses </a:t>
            </a:r>
            <a:r>
              <a:rPr lang="en-ZA" b="0" dirty="0" smtClean="0"/>
              <a:t>the pattern of the </a:t>
            </a:r>
            <a:r>
              <a:rPr lang="en-ZA" b="0" dirty="0" err="1" smtClean="0"/>
              <a:t>Mishkan</a:t>
            </a:r>
            <a:r>
              <a:rPr lang="en-ZA" b="0" dirty="0" smtClean="0"/>
              <a:t> (Tabernacle), He gave </a:t>
            </a:r>
            <a:r>
              <a:rPr lang="en-ZA" b="0" dirty="0" smtClean="0"/>
              <a:t>Moses </a:t>
            </a:r>
            <a:r>
              <a:rPr lang="en-ZA" b="0" dirty="0" smtClean="0"/>
              <a:t>specific instructions for the vessels and utensils as well, according to Exodus 25:31-40 and 37:17-23. He was told to make the Menorah in the likeness of the “</a:t>
            </a:r>
            <a:r>
              <a:rPr lang="en-ZA" b="0" i="1" dirty="0" smtClean="0"/>
              <a:t>Almond Tree” </a:t>
            </a:r>
            <a:r>
              <a:rPr lang="en-ZA" b="0" dirty="0" smtClean="0"/>
              <a:t>because it is the </a:t>
            </a:r>
            <a:r>
              <a:rPr lang="en-ZA" b="0" i="1" dirty="0" smtClean="0"/>
              <a:t>“Tree of Light</a:t>
            </a:r>
            <a:r>
              <a:rPr lang="en-ZA" b="0" dirty="0" smtClean="0"/>
              <a:t>”. That is why, during the rebellion of </a:t>
            </a:r>
            <a:r>
              <a:rPr lang="en-ZA" b="0" dirty="0" err="1" smtClean="0"/>
              <a:t>Korah</a:t>
            </a:r>
            <a:r>
              <a:rPr lang="en-ZA" b="0" dirty="0" smtClean="0"/>
              <a:t> in the wilderness, when the chief of each tribe of </a:t>
            </a:r>
            <a:r>
              <a:rPr lang="en-ZA" b="0" dirty="0" smtClean="0"/>
              <a:t>Israel </a:t>
            </a:r>
            <a:r>
              <a:rPr lang="en-ZA" b="0" dirty="0" smtClean="0"/>
              <a:t>placed his rod (denoting leadership) in the </a:t>
            </a:r>
            <a:r>
              <a:rPr lang="en-ZA" b="0" dirty="0" err="1" smtClean="0"/>
              <a:t>Mishkan</a:t>
            </a:r>
            <a:r>
              <a:rPr lang="en-ZA" b="0" dirty="0" smtClean="0"/>
              <a:t> and only </a:t>
            </a:r>
            <a:r>
              <a:rPr lang="en-ZA" b="0" dirty="0" smtClean="0"/>
              <a:t>Aaron’s </a:t>
            </a:r>
            <a:r>
              <a:rPr lang="en-ZA" b="0" dirty="0" smtClean="0"/>
              <a:t>budded and bore fruit; and it bore almonds; because </a:t>
            </a:r>
            <a:r>
              <a:rPr lang="en-ZA" b="0" dirty="0" smtClean="0"/>
              <a:t>Aaron</a:t>
            </a:r>
            <a:r>
              <a:rPr lang="en-ZA" b="0" dirty="0" smtClean="0"/>
              <a:t>, as the High Priest, was the </a:t>
            </a:r>
            <a:r>
              <a:rPr lang="en-ZA" b="0" i="1" dirty="0" smtClean="0"/>
              <a:t>“Light Bearer</a:t>
            </a:r>
            <a:r>
              <a:rPr lang="en-ZA" b="0" dirty="0" smtClean="0"/>
              <a:t>”, which is what the name “</a:t>
            </a:r>
            <a:r>
              <a:rPr lang="en-ZA" b="0" i="1" dirty="0" smtClean="0"/>
              <a:t>Aaron</a:t>
            </a:r>
            <a:r>
              <a:rPr lang="en-ZA" b="0" i="1" dirty="0" smtClean="0"/>
              <a:t>”</a:t>
            </a:r>
            <a:r>
              <a:rPr lang="en-ZA" b="0" dirty="0" smtClean="0"/>
              <a:t> means in Hebrew.</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15</a:t>
            </a:fld>
            <a:endParaRPr lang="en-Z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EFRAYIM AND M’NASHEH</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500"/>
              </a:lnSpc>
            </a:pPr>
            <a:r>
              <a:rPr lang="en-ZA" sz="8800" i="1" dirty="0" smtClean="0">
                <a:solidFill>
                  <a:srgbClr val="004821"/>
                </a:solidFill>
              </a:rPr>
              <a:t>“And now, your two sons, </a:t>
            </a:r>
            <a:r>
              <a:rPr lang="en-ZA" sz="8800" i="1" dirty="0" err="1" smtClean="0">
                <a:solidFill>
                  <a:srgbClr val="004821"/>
                </a:solidFill>
              </a:rPr>
              <a:t>Ephrayim</a:t>
            </a:r>
            <a:r>
              <a:rPr lang="en-ZA" sz="8800" i="1" dirty="0" smtClean="0">
                <a:solidFill>
                  <a:srgbClr val="004821"/>
                </a:solidFill>
              </a:rPr>
              <a:t> and </a:t>
            </a:r>
            <a:r>
              <a:rPr lang="en-ZA" sz="8800" i="1" dirty="0" err="1" smtClean="0">
                <a:solidFill>
                  <a:srgbClr val="004821"/>
                </a:solidFill>
              </a:rPr>
              <a:t>Menashsheh</a:t>
            </a:r>
            <a:r>
              <a:rPr lang="en-ZA" sz="8800" i="1" dirty="0" smtClean="0">
                <a:solidFill>
                  <a:srgbClr val="004821"/>
                </a:solidFill>
              </a:rPr>
              <a:t>, who were born to you in the land of </a:t>
            </a:r>
            <a:r>
              <a:rPr lang="en-ZA" sz="8800" i="1" dirty="0" err="1" smtClean="0">
                <a:solidFill>
                  <a:srgbClr val="004821"/>
                </a:solidFill>
              </a:rPr>
              <a:t>Mitsrayim</a:t>
            </a:r>
            <a:r>
              <a:rPr lang="en-ZA" sz="8800" i="1" dirty="0" smtClean="0">
                <a:solidFill>
                  <a:srgbClr val="004821"/>
                </a:solidFill>
              </a:rPr>
              <a:t> before I came to you in </a:t>
            </a:r>
            <a:r>
              <a:rPr lang="en-ZA" sz="8800" i="1" dirty="0" err="1" smtClean="0">
                <a:solidFill>
                  <a:srgbClr val="004821"/>
                </a:solidFill>
              </a:rPr>
              <a:t>Mitsrayim</a:t>
            </a:r>
            <a:r>
              <a:rPr lang="en-ZA" sz="8800" i="1" dirty="0" smtClean="0">
                <a:solidFill>
                  <a:srgbClr val="004821"/>
                </a:solidFill>
              </a:rPr>
              <a:t>, are mine – as </a:t>
            </a:r>
            <a:r>
              <a:rPr lang="en-ZA" sz="8800" i="1" dirty="0" err="1" smtClean="0">
                <a:solidFill>
                  <a:srgbClr val="004821"/>
                </a:solidFill>
              </a:rPr>
              <a:t>Re’uḇĕn</a:t>
            </a:r>
            <a:r>
              <a:rPr lang="en-ZA" sz="8800" i="1" dirty="0" smtClean="0">
                <a:solidFill>
                  <a:srgbClr val="004821"/>
                </a:solidFill>
              </a:rPr>
              <a:t> and </a:t>
            </a:r>
            <a:r>
              <a:rPr lang="en-ZA" sz="8800" i="1" dirty="0" err="1" smtClean="0">
                <a:solidFill>
                  <a:srgbClr val="004821"/>
                </a:solidFill>
              </a:rPr>
              <a:t>Shimʽon</a:t>
            </a:r>
            <a:r>
              <a:rPr lang="en-ZA" sz="8800" i="1" dirty="0" smtClean="0">
                <a:solidFill>
                  <a:srgbClr val="004821"/>
                </a:solidFill>
              </a:rPr>
              <a:t>, they are mine. “Your offspring whom you shall bring forth after them are yours, and let them be called by the name of their brothers in their inheritance. (</a:t>
            </a:r>
            <a:r>
              <a:rPr lang="en-ZA" sz="8800" b="1" i="1" dirty="0" smtClean="0">
                <a:solidFill>
                  <a:srgbClr val="004821"/>
                </a:solidFill>
              </a:rPr>
              <a:t>Genesis </a:t>
            </a:r>
            <a:r>
              <a:rPr lang="en-ZA" sz="8800" b="1" i="1" dirty="0" smtClean="0">
                <a:solidFill>
                  <a:srgbClr val="004821"/>
                </a:solidFill>
              </a:rPr>
              <a:t>48:5-6)</a:t>
            </a:r>
            <a:endParaRPr lang="en-ZA" sz="8800" b="1" i="1" dirty="0" smtClean="0">
              <a:solidFill>
                <a:srgbClr val="004821"/>
              </a:solidFill>
            </a:endParaRPr>
          </a:p>
          <a:p>
            <a:pPr>
              <a:lnSpc>
                <a:spcPts val="2500"/>
              </a:lnSpc>
            </a:pPr>
            <a:r>
              <a:rPr lang="en-US" sz="8800" b="0" dirty="0" smtClean="0"/>
              <a:t>Jacob was saying that Ephraim and Manasseh were to be </a:t>
            </a:r>
            <a:r>
              <a:rPr lang="en-US" sz="8800" b="0" i="1" dirty="0" smtClean="0"/>
              <a:t>his</a:t>
            </a:r>
            <a:r>
              <a:rPr lang="en-US" sz="8800" b="0" dirty="0" smtClean="0"/>
              <a:t> </a:t>
            </a:r>
            <a:r>
              <a:rPr lang="en-US" sz="8800" b="0" i="1" dirty="0" smtClean="0"/>
              <a:t>full sons, </a:t>
            </a:r>
            <a:r>
              <a:rPr lang="en-US" sz="8800" b="0" dirty="0" smtClean="0"/>
              <a:t>that they were to be </a:t>
            </a:r>
            <a:r>
              <a:rPr lang="en-US" sz="8800" b="0" i="1" dirty="0" smtClean="0"/>
              <a:t>as his</a:t>
            </a:r>
            <a:r>
              <a:rPr lang="en-US" sz="8800" b="0" dirty="0" smtClean="0"/>
              <a:t> </a:t>
            </a:r>
            <a:r>
              <a:rPr lang="en-US" sz="8800" b="0" i="1" dirty="0" smtClean="0"/>
              <a:t>full</a:t>
            </a:r>
            <a:r>
              <a:rPr lang="en-US" sz="8800" b="0" dirty="0" smtClean="0"/>
              <a:t> </a:t>
            </a:r>
            <a:r>
              <a:rPr lang="en-US" sz="8800" b="0" i="1" dirty="0" smtClean="0"/>
              <a:t>BLOOD sons</a:t>
            </a:r>
            <a:r>
              <a:rPr lang="en-US" sz="8800" b="0" dirty="0" smtClean="0"/>
              <a:t>. To make sure they understood this statement, Jacob added the clause: “</a:t>
            </a:r>
            <a:r>
              <a:rPr lang="en-US" sz="8800" b="0" i="1" dirty="0" smtClean="0"/>
              <a:t>as Reuben and Simeon are</a:t>
            </a:r>
            <a:r>
              <a:rPr lang="en-US" sz="8800" b="0" dirty="0" smtClean="0"/>
              <a:t>.” Reuben and Simeon were full blood sons by his wife Leah and not through a maidservant. These two sons were the first and second born of the twelve sons of Israel. With the above statement, Jacob effectively elevated Ephraim and Manasseh, his grandsons, to first and second born status, and conferred the covenant name </a:t>
            </a:r>
            <a:r>
              <a:rPr lang="en-US" sz="8800" b="0" i="1" dirty="0" smtClean="0"/>
              <a:t>Israel</a:t>
            </a:r>
            <a:r>
              <a:rPr lang="en-US" sz="8800" b="0" dirty="0" smtClean="0"/>
              <a:t> upon Ephraim along with the firstborn status</a:t>
            </a:r>
            <a:r>
              <a:rPr lang="en-ZA" sz="8800" dirty="0" smtClean="0"/>
              <a:t> ...</a:t>
            </a:r>
            <a:r>
              <a:rPr lang="en-ZA" sz="8800" i="1" dirty="0" smtClean="0"/>
              <a:t> </a:t>
            </a:r>
            <a:r>
              <a:rPr lang="en-ZA" sz="8800" i="1" dirty="0" smtClean="0">
                <a:solidFill>
                  <a:srgbClr val="004821"/>
                </a:solidFill>
              </a:rPr>
              <a:t>For I shall be a Father to </a:t>
            </a:r>
            <a:r>
              <a:rPr lang="en-ZA" sz="8800" i="1" dirty="0" err="1" smtClean="0">
                <a:solidFill>
                  <a:srgbClr val="004821"/>
                </a:solidFill>
              </a:rPr>
              <a:t>Yisra’ĕl</a:t>
            </a:r>
            <a:r>
              <a:rPr lang="en-ZA" sz="8800" i="1" dirty="0" smtClean="0">
                <a:solidFill>
                  <a:srgbClr val="004821"/>
                </a:solidFill>
              </a:rPr>
              <a:t>, and </a:t>
            </a:r>
            <a:r>
              <a:rPr lang="en-ZA" sz="8800" i="1" dirty="0" err="1" smtClean="0">
                <a:solidFill>
                  <a:srgbClr val="004821"/>
                </a:solidFill>
              </a:rPr>
              <a:t>Ephrayim</a:t>
            </a:r>
            <a:r>
              <a:rPr lang="en-ZA" sz="8800" i="1" dirty="0" smtClean="0">
                <a:solidFill>
                  <a:srgbClr val="004821"/>
                </a:solidFill>
              </a:rPr>
              <a:t> – he is My first-born. </a:t>
            </a:r>
            <a:r>
              <a:rPr lang="en-ZA" sz="8800" b="1" i="1" dirty="0" smtClean="0">
                <a:solidFill>
                  <a:srgbClr val="004821"/>
                </a:solidFill>
              </a:rPr>
              <a:t>(Jeremiah </a:t>
            </a:r>
            <a:r>
              <a:rPr lang="en-ZA" sz="8800" b="1" i="1" dirty="0" smtClean="0">
                <a:solidFill>
                  <a:srgbClr val="004821"/>
                </a:solidFill>
              </a:rPr>
              <a:t>31:9)</a:t>
            </a:r>
            <a:endParaRPr lang="en-ZA" sz="8800" b="1" i="1" dirty="0" smtClean="0">
              <a:solidFill>
                <a:srgbClr val="004821"/>
              </a:solidFill>
            </a:endParaRPr>
          </a:p>
          <a:p>
            <a:endParaRPr lang="en-ZA" sz="8800" dirty="0" smtClean="0"/>
          </a:p>
          <a:p>
            <a:pPr algn="just"/>
            <a:endParaRPr lang="en-ZA" sz="2600" i="1" dirty="0" smtClean="0">
              <a:solidFill>
                <a:srgbClr val="004821"/>
              </a:solidFill>
            </a:endParaRP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16</a:t>
            </a:fld>
            <a:endParaRPr lang="en-Z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FIRSTBORN</a:t>
            </a:r>
            <a:endParaRPr lang="en-ZA" dirty="0"/>
          </a:p>
        </p:txBody>
      </p:sp>
      <p:sp>
        <p:nvSpPr>
          <p:cNvPr id="3" name="Content Placeholder 2"/>
          <p:cNvSpPr>
            <a:spLocks noGrp="1"/>
          </p:cNvSpPr>
          <p:nvPr>
            <p:ph idx="1"/>
          </p:nvPr>
        </p:nvSpPr>
        <p:spPr/>
        <p:txBody>
          <a:bodyPr>
            <a:noAutofit/>
          </a:bodyPr>
          <a:lstStyle/>
          <a:p>
            <a:pPr algn="just">
              <a:lnSpc>
                <a:spcPts val="2400"/>
              </a:lnSpc>
            </a:pPr>
            <a:r>
              <a:rPr lang="en-US" b="0" dirty="0" smtClean="0">
                <a:solidFill>
                  <a:srgbClr val="C00000"/>
                </a:solidFill>
              </a:rPr>
              <a:t>Quoting from the book </a:t>
            </a:r>
            <a:r>
              <a:rPr lang="en-US" b="0" i="1" dirty="0" smtClean="0">
                <a:solidFill>
                  <a:srgbClr val="C00000"/>
                </a:solidFill>
              </a:rPr>
              <a:t>Redeemed Israel</a:t>
            </a:r>
            <a:r>
              <a:rPr lang="en-US" b="0" dirty="0" smtClean="0">
                <a:solidFill>
                  <a:srgbClr val="C00000"/>
                </a:solidFill>
              </a:rPr>
              <a:t> by </a:t>
            </a:r>
            <a:r>
              <a:rPr lang="en-US" b="0" dirty="0" err="1" smtClean="0">
                <a:solidFill>
                  <a:srgbClr val="C00000"/>
                </a:solidFill>
              </a:rPr>
              <a:t>Batya</a:t>
            </a:r>
            <a:r>
              <a:rPr lang="en-US" b="0" dirty="0" smtClean="0">
                <a:solidFill>
                  <a:srgbClr val="C00000"/>
                </a:solidFill>
              </a:rPr>
              <a:t> </a:t>
            </a:r>
            <a:r>
              <a:rPr lang="en-US" b="0" dirty="0" err="1" smtClean="0">
                <a:solidFill>
                  <a:srgbClr val="C00000"/>
                </a:solidFill>
              </a:rPr>
              <a:t>Wootten</a:t>
            </a:r>
            <a:r>
              <a:rPr lang="en-US" b="0" dirty="0" smtClean="0">
                <a:solidFill>
                  <a:srgbClr val="C00000"/>
                </a:solidFill>
              </a:rPr>
              <a:t>: “</a:t>
            </a:r>
            <a:r>
              <a:rPr lang="en-US" b="0" i="1" dirty="0" smtClean="0">
                <a:solidFill>
                  <a:srgbClr val="C00000"/>
                </a:solidFill>
              </a:rPr>
              <a:t>Jacob gave the birthright to his beloved Rachel’s firstborn son. He gave it to Joseph and to Joseph’s sons. In ancient Israel the birthright consisted of a double portion, as well as family preeminence (the right to act as the next family ruler). The Almighty commanded that the father must ‘acknowledge the firstborn…by giving him a double portion of all that he has, for he is the beginning of his strength; to him belongs the right of the firstborn’ (Deuteronomy 21:17).</a:t>
            </a:r>
            <a:endParaRPr lang="en-ZA" b="0" i="1" dirty="0" smtClean="0">
              <a:solidFill>
                <a:srgbClr val="C00000"/>
              </a:solidFill>
            </a:endParaRPr>
          </a:p>
          <a:p>
            <a:pPr algn="just">
              <a:lnSpc>
                <a:spcPts val="2400"/>
              </a:lnSpc>
            </a:pPr>
            <a:r>
              <a:rPr lang="en-US" b="0" dirty="0" smtClean="0"/>
              <a:t>The firstborn was given a double portion, that he might be equipped to act as a kinsman-redeemer for his brethren. This right of the firstborn speaks of preeminence, primogeniture, the right to act as family ruler, to dispense justice, and to be the family redeemer. He received the right to inherit family leadership </a:t>
            </a:r>
            <a:r>
              <a:rPr lang="en-US" b="1" i="1" dirty="0" smtClean="0">
                <a:solidFill>
                  <a:srgbClr val="004821"/>
                </a:solidFill>
              </a:rPr>
              <a:t>(Genesis 43:33).</a:t>
            </a:r>
            <a:r>
              <a:rPr lang="en-US" b="0" dirty="0" smtClean="0"/>
              <a:t> Preferential status</a:t>
            </a:r>
            <a:r>
              <a:rPr lang="en-US" b="0" i="1" dirty="0" smtClean="0"/>
              <a:t>: sanctity, authority, sovereignty, responsibility, and right of succession accrued to (him)…he became the next head of the family…and embodied the soul and character of the social group, becoming responsible for its continuance and welfare.</a:t>
            </a:r>
            <a:endParaRPr lang="en-ZA" b="0" i="1"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17</a:t>
            </a:fld>
            <a:endParaRPr lang="en-Z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ADOPTION</a:t>
            </a:r>
            <a:endParaRPr lang="en-ZA" dirty="0"/>
          </a:p>
        </p:txBody>
      </p:sp>
      <p:sp>
        <p:nvSpPr>
          <p:cNvPr id="3" name="Content Placeholder 2"/>
          <p:cNvSpPr>
            <a:spLocks noGrp="1"/>
          </p:cNvSpPr>
          <p:nvPr>
            <p:ph idx="1"/>
          </p:nvPr>
        </p:nvSpPr>
        <p:spPr/>
        <p:txBody>
          <a:bodyPr>
            <a:noAutofit/>
          </a:bodyPr>
          <a:lstStyle/>
          <a:p>
            <a:pPr algn="just">
              <a:lnSpc>
                <a:spcPts val="2300"/>
              </a:lnSpc>
            </a:pPr>
            <a:r>
              <a:rPr lang="en-US" b="0" dirty="0" smtClean="0"/>
              <a:t>Ephraim and Manasseh were not adopted. The word adopted described one who generally had no blood ties to the family adopting them. Ephraim and Manasseh had Joseph’s (and Jacob, Isaac, and Abraham’s) blood in them. The Hebraic interpretation of adoption is absolute. The Greek interpretation of adoption leaves room for debate, implying the thought of second-class citizens. Adoption was another word introduced by the King James Version into the New Testament. It is this interpretation that leads to the phrase and mindset of being spiritual Israelites. Many believers today think they are solely spiritual Israel because the word adoption is used. The correct rendering of adoption in scripture should read sonship. </a:t>
            </a:r>
            <a:r>
              <a:rPr lang="en-US" b="0" i="1" u="sng" dirty="0" smtClean="0"/>
              <a:t>We who believe in the Messiah are full blood sons of Israel and heirs according to the eternal, everlasting promises given Abraham, Isaac and Jacob.</a:t>
            </a:r>
            <a:endParaRPr lang="en-ZA" b="0" i="1" dirty="0" smtClean="0"/>
          </a:p>
          <a:p>
            <a:pPr>
              <a:lnSpc>
                <a:spcPts val="2300"/>
              </a:lnSpc>
            </a:pPr>
            <a:r>
              <a:rPr lang="en-US" b="0" dirty="0" smtClean="0"/>
              <a:t>Understand, then, that those who believe are FULL BLOOD children of Abraham… </a:t>
            </a:r>
            <a:r>
              <a:rPr lang="en-US" b="0" i="1" dirty="0" smtClean="0">
                <a:solidFill>
                  <a:srgbClr val="004821"/>
                </a:solidFill>
              </a:rPr>
              <a:t>If you belong to Yeshua, then you are Abraham’s seed, and heirs according to the promise (Galatians 3:7, 29).</a:t>
            </a:r>
            <a:endParaRPr lang="en-ZA" b="0" i="1" dirty="0" smtClean="0">
              <a:solidFill>
                <a:srgbClr val="004821"/>
              </a:solidFill>
            </a:endParaRPr>
          </a:p>
          <a:p>
            <a:pPr>
              <a:lnSpc>
                <a:spcPts val="2100"/>
              </a:lnSpc>
            </a:pPr>
            <a:endParaRPr lang="en-ZA" b="0" dirty="0" smtClean="0"/>
          </a:p>
          <a:p>
            <a:pPr>
              <a:lnSpc>
                <a:spcPts val="21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18</a:t>
            </a:fld>
            <a:endParaRPr lang="en-Z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SABBATH BLESSINGS</a:t>
            </a:r>
            <a:endParaRPr lang="en-ZA" dirty="0"/>
          </a:p>
        </p:txBody>
      </p:sp>
      <p:sp>
        <p:nvSpPr>
          <p:cNvPr id="3" name="Content Placeholder 2"/>
          <p:cNvSpPr>
            <a:spLocks noGrp="1"/>
          </p:cNvSpPr>
          <p:nvPr>
            <p:ph idx="1"/>
          </p:nvPr>
        </p:nvSpPr>
        <p:spPr/>
        <p:txBody>
          <a:bodyPr>
            <a:noAutofit/>
          </a:bodyPr>
          <a:lstStyle/>
          <a:p>
            <a:pPr>
              <a:lnSpc>
                <a:spcPts val="2200"/>
              </a:lnSpc>
            </a:pPr>
            <a:r>
              <a:rPr lang="en-ZA" dirty="0" smtClean="0"/>
              <a:t>To this day, </a:t>
            </a:r>
            <a:r>
              <a:rPr lang="en-ZA" i="1" dirty="0" smtClean="0"/>
              <a:t>“May Elohim make you like Ephraim and Manasseh” </a:t>
            </a:r>
            <a:r>
              <a:rPr lang="en-ZA" dirty="0" smtClean="0"/>
              <a:t>are the words used in the traditional blessings over sons on Shabbat.</a:t>
            </a:r>
          </a:p>
          <a:p>
            <a:pPr algn="ctr">
              <a:lnSpc>
                <a:spcPts val="2200"/>
              </a:lnSpc>
            </a:pPr>
            <a:r>
              <a:rPr lang="en-ZA" b="1" i="1" dirty="0" smtClean="0">
                <a:solidFill>
                  <a:srgbClr val="004821"/>
                </a:solidFill>
              </a:rPr>
              <a:t>Genesis </a:t>
            </a:r>
            <a:r>
              <a:rPr lang="en-ZA" b="1" i="1" dirty="0" smtClean="0">
                <a:solidFill>
                  <a:srgbClr val="004821"/>
                </a:solidFill>
              </a:rPr>
              <a:t>48:20 </a:t>
            </a:r>
            <a:r>
              <a:rPr lang="en-ZA" i="1" dirty="0" smtClean="0">
                <a:solidFill>
                  <a:srgbClr val="004821"/>
                </a:solidFill>
              </a:rPr>
              <a:t>So he blessed them that day, saying, "By you Israel will bless, saying, 'May Elohim make you as Ephraim and as Manasseh!' "…</a:t>
            </a:r>
          </a:p>
          <a:p>
            <a:pPr>
              <a:lnSpc>
                <a:spcPts val="2200"/>
              </a:lnSpc>
            </a:pPr>
            <a:r>
              <a:rPr lang="en-ZA" dirty="0" smtClean="0"/>
              <a:t>Daughters are blessed in the names of Sarah, </a:t>
            </a:r>
            <a:r>
              <a:rPr lang="en-ZA" dirty="0" err="1" smtClean="0"/>
              <a:t>Rivkah</a:t>
            </a:r>
            <a:r>
              <a:rPr lang="en-ZA" dirty="0" smtClean="0"/>
              <a:t>, Rachel, and Leah – the matriarchs. </a:t>
            </a:r>
          </a:p>
          <a:p>
            <a:pPr>
              <a:lnSpc>
                <a:spcPts val="2200"/>
              </a:lnSpc>
            </a:pPr>
            <a:r>
              <a:rPr lang="en-ZA" dirty="0" smtClean="0"/>
              <a:t>So why not bless our sons on Shabbat in the names of the patriarchs? Surely we’re not blessing our sons to be like princes in Egypt. Ephraim and Manasseh were raised in comfort and prosperity. We don’t actually know much about these young men growing up, but we can assume they led a very privileged life. They were children of the Diaspora*, born and raised in Egypt, with no connection to the Land. </a:t>
            </a:r>
          </a:p>
          <a:p>
            <a:pPr>
              <a:lnSpc>
                <a:spcPts val="2200"/>
              </a:lnSpc>
            </a:pPr>
            <a:r>
              <a:rPr lang="en-ZA" i="1" dirty="0" smtClean="0"/>
              <a:t>*The body of Jews (or Jewish communities) outside Palestine or modern Israel</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19</a:t>
            </a:fld>
            <a:endParaRPr lang="en-Z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BLESSINGS</a:t>
            </a:r>
            <a:endParaRPr lang="en-ZA" dirty="0"/>
          </a:p>
        </p:txBody>
      </p:sp>
      <p:sp>
        <p:nvSpPr>
          <p:cNvPr id="3" name="Content Placeholder 2"/>
          <p:cNvSpPr>
            <a:spLocks noGrp="1"/>
          </p:cNvSpPr>
          <p:nvPr>
            <p:ph idx="1"/>
          </p:nvPr>
        </p:nvSpPr>
        <p:spPr/>
        <p:txBody>
          <a:bodyPr>
            <a:normAutofit fontScale="92500" lnSpcReduction="20000"/>
          </a:bodyPr>
          <a:lstStyle/>
          <a:p>
            <a:r>
              <a:rPr lang="en-ZA" sz="2400" dirty="0" smtClean="0"/>
              <a:t>Blessings are about more than prosperity and privilege. </a:t>
            </a:r>
            <a:r>
              <a:rPr lang="en-ZA" sz="2400" dirty="0" err="1" smtClean="0"/>
              <a:t>Igra</a:t>
            </a:r>
            <a:r>
              <a:rPr lang="en-ZA" sz="2400" dirty="0" smtClean="0"/>
              <a:t> De </a:t>
            </a:r>
            <a:r>
              <a:rPr lang="en-ZA" sz="2400" dirty="0" err="1" smtClean="0"/>
              <a:t>Kallah</a:t>
            </a:r>
            <a:r>
              <a:rPr lang="en-ZA" sz="2400" dirty="0" smtClean="0"/>
              <a:t> gives some insight:</a:t>
            </a:r>
          </a:p>
          <a:p>
            <a:r>
              <a:rPr lang="en-ZA" sz="2400" dirty="0" smtClean="0">
                <a:solidFill>
                  <a:srgbClr val="C00000"/>
                </a:solidFill>
              </a:rPr>
              <a:t>“Why should Jacob have wanted all his descendants to bless their children with the examples of Ephraim and Manasseh rather than with that of some other two of the tribes of Israel? Because the two young sons of Joseph had conducted themselves in accordance with the fundamental Law of the Torah; namely, that one should neither consider oneself greater than another nor envy another. Even though Jacob had set Ephraim, the younger son, before Manasseh, the first born, Ephraim did not become arrogant and Manasseh did not become jealous. Seeing this, Jacob expressed the hope that all the children of Israel would be like Ephraim and Manasseh, free of arrogance and envy.”</a:t>
            </a:r>
          </a:p>
          <a:p>
            <a:r>
              <a:rPr lang="en-ZA" sz="2400" dirty="0" smtClean="0"/>
              <a:t>Manasseh was blessed because he did not get upset or vengeful when his younger brother receives the blessing of the first born over him. Ephraim, the younger who is set over his older brother, in no way flaunts it or becomes prideful. The blessing we do over our sons is all about the absence of jealousy and arrogance.</a:t>
            </a:r>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20</a:t>
            </a:fld>
            <a:endParaRPr lang="en-Z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NEGATIVITY ELIMINATED</a:t>
            </a:r>
            <a:endParaRPr lang="en-ZA" dirty="0"/>
          </a:p>
        </p:txBody>
      </p:sp>
      <p:sp>
        <p:nvSpPr>
          <p:cNvPr id="3" name="Content Placeholder 2"/>
          <p:cNvSpPr>
            <a:spLocks noGrp="1"/>
          </p:cNvSpPr>
          <p:nvPr>
            <p:ph idx="1"/>
          </p:nvPr>
        </p:nvSpPr>
        <p:spPr/>
        <p:txBody>
          <a:bodyPr>
            <a:normAutofit/>
          </a:bodyPr>
          <a:lstStyle/>
          <a:p>
            <a:r>
              <a:rPr lang="en-ZA" dirty="0" smtClean="0"/>
              <a:t>Both of those characteristics have plagued the chosen family from the beginning. These feelings are prophesied to be eliminated along with the restoration of all of Israel:</a:t>
            </a:r>
          </a:p>
          <a:p>
            <a:pPr algn="ctr"/>
            <a:r>
              <a:rPr lang="en-ZA" i="1" dirty="0" smtClean="0">
                <a:solidFill>
                  <a:srgbClr val="004821"/>
                </a:solidFill>
              </a:rPr>
              <a:t>And He shall raise a banner for the nations, and gather the outcasts of </a:t>
            </a:r>
            <a:r>
              <a:rPr lang="en-ZA" i="1" dirty="0" err="1" smtClean="0">
                <a:solidFill>
                  <a:srgbClr val="004821"/>
                </a:solidFill>
              </a:rPr>
              <a:t>Yisra’ĕl</a:t>
            </a:r>
            <a:r>
              <a:rPr lang="en-ZA" i="1" dirty="0" smtClean="0">
                <a:solidFill>
                  <a:srgbClr val="004821"/>
                </a:solidFill>
              </a:rPr>
              <a:t>, and assemble the dispersed of </a:t>
            </a:r>
            <a:r>
              <a:rPr lang="en-ZA" i="1" dirty="0" err="1" smtClean="0">
                <a:solidFill>
                  <a:srgbClr val="004821"/>
                </a:solidFill>
              </a:rPr>
              <a:t>Yehuḏah</a:t>
            </a:r>
            <a:r>
              <a:rPr lang="en-ZA" i="1" dirty="0" smtClean="0">
                <a:solidFill>
                  <a:srgbClr val="004821"/>
                </a:solidFill>
              </a:rPr>
              <a:t> from the four corners of the earth. And the envy of </a:t>
            </a:r>
            <a:r>
              <a:rPr lang="en-ZA" i="1" dirty="0" err="1" smtClean="0">
                <a:solidFill>
                  <a:srgbClr val="004821"/>
                </a:solidFill>
              </a:rPr>
              <a:t>Ephrayim</a:t>
            </a:r>
            <a:r>
              <a:rPr lang="en-ZA" i="1" dirty="0" smtClean="0">
                <a:solidFill>
                  <a:srgbClr val="004821"/>
                </a:solidFill>
              </a:rPr>
              <a:t> shall turn aside, and the adversaries of </a:t>
            </a:r>
            <a:r>
              <a:rPr lang="en-ZA" i="1" dirty="0" err="1" smtClean="0">
                <a:solidFill>
                  <a:srgbClr val="004821"/>
                </a:solidFill>
              </a:rPr>
              <a:t>Yehuḏah</a:t>
            </a:r>
            <a:r>
              <a:rPr lang="en-ZA" i="1" dirty="0" smtClean="0">
                <a:solidFill>
                  <a:srgbClr val="004821"/>
                </a:solidFill>
              </a:rPr>
              <a:t> be cut off. </a:t>
            </a:r>
            <a:r>
              <a:rPr lang="en-ZA" i="1" dirty="0" err="1" smtClean="0">
                <a:solidFill>
                  <a:srgbClr val="004821"/>
                </a:solidFill>
              </a:rPr>
              <a:t>Ephrayim</a:t>
            </a:r>
            <a:r>
              <a:rPr lang="en-ZA" i="1" dirty="0" smtClean="0">
                <a:solidFill>
                  <a:srgbClr val="004821"/>
                </a:solidFill>
              </a:rPr>
              <a:t> shall not envy </a:t>
            </a:r>
            <a:r>
              <a:rPr lang="en-ZA" i="1" dirty="0" err="1" smtClean="0">
                <a:solidFill>
                  <a:srgbClr val="004821"/>
                </a:solidFill>
              </a:rPr>
              <a:t>Yehuḏah</a:t>
            </a:r>
            <a:r>
              <a:rPr lang="en-ZA" i="1" dirty="0" smtClean="0">
                <a:solidFill>
                  <a:srgbClr val="004821"/>
                </a:solidFill>
              </a:rPr>
              <a:t>, and </a:t>
            </a:r>
            <a:r>
              <a:rPr lang="en-ZA" i="1" dirty="0" err="1" smtClean="0">
                <a:solidFill>
                  <a:srgbClr val="004821"/>
                </a:solidFill>
              </a:rPr>
              <a:t>Yehuḏah</a:t>
            </a:r>
            <a:r>
              <a:rPr lang="en-ZA" i="1" dirty="0" smtClean="0">
                <a:solidFill>
                  <a:srgbClr val="004821"/>
                </a:solidFill>
              </a:rPr>
              <a:t> not trouble </a:t>
            </a:r>
            <a:r>
              <a:rPr lang="en-ZA" i="1" dirty="0" err="1" smtClean="0">
                <a:solidFill>
                  <a:srgbClr val="004821"/>
                </a:solidFill>
              </a:rPr>
              <a:t>Ephrayim</a:t>
            </a:r>
            <a:r>
              <a:rPr lang="en-ZA" i="1" dirty="0" smtClean="0">
                <a:solidFill>
                  <a:srgbClr val="004821"/>
                </a:solidFill>
              </a:rPr>
              <a:t>. </a:t>
            </a:r>
            <a:r>
              <a:rPr lang="en-ZA" b="1" i="1" dirty="0" smtClean="0">
                <a:solidFill>
                  <a:srgbClr val="004821"/>
                </a:solidFill>
              </a:rPr>
              <a:t>(</a:t>
            </a:r>
            <a:r>
              <a:rPr lang="en-ZA" b="1" i="1" dirty="0" smtClean="0">
                <a:solidFill>
                  <a:srgbClr val="004821"/>
                </a:solidFill>
              </a:rPr>
              <a:t>Isaiah </a:t>
            </a:r>
            <a:r>
              <a:rPr lang="en-ZA" b="1" i="1" dirty="0" smtClean="0">
                <a:solidFill>
                  <a:srgbClr val="004821"/>
                </a:solidFill>
              </a:rPr>
              <a:t>11:12-13)</a:t>
            </a:r>
            <a:endParaRPr lang="en-ZA" b="1" i="1" dirty="0" smtClean="0">
              <a:solidFill>
                <a:srgbClr val="004821"/>
              </a:solidFill>
            </a:endParaRPr>
          </a:p>
          <a:p>
            <a:r>
              <a:rPr lang="en-ZA" dirty="0" smtClean="0"/>
              <a:t>Hopefully, our future generations will receive this blessing and be free of such negative emotions!</a:t>
            </a:r>
          </a:p>
          <a:p>
            <a:pPr algn="ctr"/>
            <a:r>
              <a:rPr lang="en-ZA" i="1" dirty="0" smtClean="0">
                <a:solidFill>
                  <a:srgbClr val="004821"/>
                </a:solidFill>
              </a:rPr>
              <a:t>See how good and how pleasant it is for brothers to dwell together in unity – </a:t>
            </a:r>
            <a:r>
              <a:rPr lang="en-ZA" b="1" i="1" dirty="0" smtClean="0">
                <a:solidFill>
                  <a:srgbClr val="004821"/>
                </a:solidFill>
              </a:rPr>
              <a:t>(Psalms </a:t>
            </a:r>
            <a:r>
              <a:rPr lang="en-ZA" b="1" i="1" dirty="0" smtClean="0">
                <a:solidFill>
                  <a:srgbClr val="004821"/>
                </a:solidFill>
              </a:rPr>
              <a:t>133:1)</a:t>
            </a:r>
            <a:endParaRPr lang="en-ZA" b="1" i="1" dirty="0" smtClean="0">
              <a:solidFill>
                <a:srgbClr val="004821"/>
              </a:solidFill>
            </a:endParaRP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21</a:t>
            </a:fld>
            <a:endParaRPr lang="en-ZA"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IDENTITY</a:t>
            </a:r>
            <a:endParaRPr lang="en-ZA" dirty="0"/>
          </a:p>
        </p:txBody>
      </p:sp>
      <p:sp>
        <p:nvSpPr>
          <p:cNvPr id="3" name="Content Placeholder 2"/>
          <p:cNvSpPr>
            <a:spLocks noGrp="1"/>
          </p:cNvSpPr>
          <p:nvPr>
            <p:ph idx="1"/>
          </p:nvPr>
        </p:nvSpPr>
        <p:spPr/>
        <p:txBody>
          <a:bodyPr>
            <a:normAutofit/>
          </a:bodyPr>
          <a:lstStyle/>
          <a:p>
            <a:pPr algn="just">
              <a:lnSpc>
                <a:spcPts val="2300"/>
              </a:lnSpc>
            </a:pPr>
            <a:r>
              <a:rPr lang="en-US" b="0" dirty="0" smtClean="0"/>
              <a:t>The problem with the </a:t>
            </a:r>
            <a:r>
              <a:rPr lang="en-US" b="0" i="1" dirty="0" err="1" smtClean="0"/>
              <a:t>ekklesia</a:t>
            </a:r>
            <a:r>
              <a:rPr lang="en-US" b="0" dirty="0" smtClean="0"/>
              <a:t> (the body of believers in Messiah) today is that WE do not know who WE are. If a people do not know who they are, they do not develop a respect for their heritage. If we are </a:t>
            </a:r>
            <a:r>
              <a:rPr lang="en-US" b="0" i="1" dirty="0" smtClean="0"/>
              <a:t>part of Israel </a:t>
            </a:r>
            <a:r>
              <a:rPr lang="en-US" b="0" dirty="0" smtClean="0"/>
              <a:t>coming home, we have a responsibility, a place, a people and a blessing in our Hebraic heritage according to an </a:t>
            </a:r>
            <a:r>
              <a:rPr lang="en-US" b="0" i="1" dirty="0" smtClean="0"/>
              <a:t>eternal covenant</a:t>
            </a:r>
            <a:r>
              <a:rPr lang="en-US" b="0" dirty="0" smtClean="0"/>
              <a:t>. When we lose our identity a veil covers our heart due to our lack of understanding. Not knowing we are full, </a:t>
            </a:r>
            <a:r>
              <a:rPr lang="en-US" b="0" i="1" dirty="0" smtClean="0"/>
              <a:t>physical</a:t>
            </a:r>
            <a:r>
              <a:rPr lang="en-US" b="0" dirty="0" smtClean="0"/>
              <a:t> sons of Abraham, Isaac and Jacob (meaning </a:t>
            </a:r>
            <a:r>
              <a:rPr lang="en-US" b="0" i="1" dirty="0" smtClean="0"/>
              <a:t>full blood relatives)</a:t>
            </a:r>
            <a:r>
              <a:rPr lang="en-US" b="0" dirty="0" smtClean="0"/>
              <a:t> causes us to miss our inheritance and be able to see only partially.</a:t>
            </a:r>
            <a:endParaRPr lang="en-ZA" b="0" dirty="0" smtClean="0"/>
          </a:p>
          <a:p>
            <a:pPr>
              <a:lnSpc>
                <a:spcPts val="2300"/>
              </a:lnSpc>
            </a:pPr>
            <a:r>
              <a:rPr lang="en-US" b="0" dirty="0" smtClean="0">
                <a:solidFill>
                  <a:srgbClr val="C00000"/>
                </a:solidFill>
              </a:rPr>
              <a:t>On the other hand, many today from the House of Judah tend to focus heavily on the “</a:t>
            </a:r>
            <a:r>
              <a:rPr lang="en-US" b="0" i="1" dirty="0" smtClean="0">
                <a:solidFill>
                  <a:srgbClr val="C00000"/>
                </a:solidFill>
              </a:rPr>
              <a:t>law”</a:t>
            </a:r>
            <a:r>
              <a:rPr lang="en-US" b="0" dirty="0" smtClean="0">
                <a:solidFill>
                  <a:srgbClr val="C00000"/>
                </a:solidFill>
              </a:rPr>
              <a:t> (contained in the Mosaic Covenant) or the legal end of the Torah, without the fullness of Torah, or the </a:t>
            </a:r>
            <a:r>
              <a:rPr lang="en-US" b="0" i="1" dirty="0" smtClean="0">
                <a:solidFill>
                  <a:srgbClr val="C00000"/>
                </a:solidFill>
              </a:rPr>
              <a:t>Spirit of Torah, Yeshua</a:t>
            </a:r>
            <a:r>
              <a:rPr lang="en-US" b="0" dirty="0" smtClean="0">
                <a:solidFill>
                  <a:srgbClr val="C00000"/>
                </a:solidFill>
              </a:rPr>
              <a:t>. In doing so they miss the </a:t>
            </a:r>
            <a:r>
              <a:rPr lang="en-US" b="0" i="1" dirty="0" smtClean="0">
                <a:solidFill>
                  <a:srgbClr val="C00000"/>
                </a:solidFill>
              </a:rPr>
              <a:t>LIFE in Torah</a:t>
            </a:r>
            <a:r>
              <a:rPr lang="en-US" b="0" dirty="0" smtClean="0">
                <a:solidFill>
                  <a:srgbClr val="C00000"/>
                </a:solidFill>
              </a:rPr>
              <a:t>. The Mosaic Covenant can, in fact, also be understood as the teachings of </a:t>
            </a:r>
            <a:r>
              <a:rPr lang="he-IL" dirty="0">
                <a:solidFill>
                  <a:srgbClr val="C00000"/>
                </a:solidFill>
              </a:rPr>
              <a:t> יהושע</a:t>
            </a:r>
            <a:r>
              <a:rPr lang="en-US" b="0" i="1" dirty="0" smtClean="0">
                <a:solidFill>
                  <a:srgbClr val="C00000"/>
                </a:solidFill>
              </a:rPr>
              <a:t> </a:t>
            </a:r>
            <a:r>
              <a:rPr lang="en-US" b="0" i="1" dirty="0" smtClean="0">
                <a:solidFill>
                  <a:srgbClr val="C00000"/>
                </a:solidFill>
              </a:rPr>
              <a:t>to Moses </a:t>
            </a:r>
            <a:r>
              <a:rPr lang="en-US" b="0" dirty="0" smtClean="0">
                <a:solidFill>
                  <a:srgbClr val="C00000"/>
                </a:solidFill>
              </a:rPr>
              <a:t>(John 5:46-47) and is the foundation of our covenant with our Savior. But to separate law from the Spirit or Life of Torah </a:t>
            </a:r>
            <a:r>
              <a:rPr lang="en-US" b="0" dirty="0" smtClean="0">
                <a:solidFill>
                  <a:srgbClr val="C00000"/>
                </a:solidFill>
              </a:rPr>
              <a:t>(</a:t>
            </a:r>
            <a:r>
              <a:rPr lang="he-IL" dirty="0">
                <a:solidFill>
                  <a:srgbClr val="C00000"/>
                </a:solidFill>
              </a:rPr>
              <a:t>יהושע</a:t>
            </a:r>
            <a:r>
              <a:rPr lang="en-US" b="0" dirty="0" smtClean="0">
                <a:solidFill>
                  <a:srgbClr val="C00000"/>
                </a:solidFill>
              </a:rPr>
              <a:t>) </a:t>
            </a:r>
            <a:r>
              <a:rPr lang="en-US" b="0" dirty="0" smtClean="0">
                <a:solidFill>
                  <a:srgbClr val="C00000"/>
                </a:solidFill>
              </a:rPr>
              <a:t>produces death. You cannot have one without the other. </a:t>
            </a:r>
            <a:endParaRPr lang="en-ZA" b="0"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22</a:t>
            </a:fld>
            <a:endParaRPr lang="en-ZA"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RACHEL’S BURIAL</a:t>
            </a:r>
            <a:endParaRPr lang="en-ZA" dirty="0"/>
          </a:p>
        </p:txBody>
      </p:sp>
      <p:sp>
        <p:nvSpPr>
          <p:cNvPr id="3" name="Content Placeholder 2"/>
          <p:cNvSpPr>
            <a:spLocks noGrp="1"/>
          </p:cNvSpPr>
          <p:nvPr>
            <p:ph idx="1"/>
          </p:nvPr>
        </p:nvSpPr>
        <p:spPr>
          <a:xfrm>
            <a:off x="323528" y="1600200"/>
            <a:ext cx="8363272" cy="5257800"/>
          </a:xfrm>
        </p:spPr>
        <p:txBody>
          <a:bodyPr>
            <a:noAutofit/>
          </a:bodyPr>
          <a:lstStyle/>
          <a:p>
            <a:pPr algn="ctr">
              <a:lnSpc>
                <a:spcPts val="2500"/>
              </a:lnSpc>
            </a:pPr>
            <a:r>
              <a:rPr lang="en-ZA" i="1" dirty="0" smtClean="0">
                <a:solidFill>
                  <a:srgbClr val="004821"/>
                </a:solidFill>
              </a:rPr>
              <a:t>“And I, when I came from </a:t>
            </a:r>
            <a:r>
              <a:rPr lang="en-ZA" i="1" dirty="0" err="1" smtClean="0">
                <a:solidFill>
                  <a:srgbClr val="004821"/>
                </a:solidFill>
              </a:rPr>
              <a:t>Paddan</a:t>
            </a:r>
            <a:r>
              <a:rPr lang="en-ZA" i="1" dirty="0" smtClean="0">
                <a:solidFill>
                  <a:srgbClr val="004821"/>
                </a:solidFill>
              </a:rPr>
              <a:t>, </a:t>
            </a:r>
            <a:r>
              <a:rPr lang="en-ZA" i="1" dirty="0" err="1" smtClean="0">
                <a:solidFill>
                  <a:srgbClr val="004821"/>
                </a:solidFill>
              </a:rPr>
              <a:t>Raḥĕl</a:t>
            </a:r>
            <a:r>
              <a:rPr lang="en-ZA" i="1" dirty="0" smtClean="0">
                <a:solidFill>
                  <a:srgbClr val="004821"/>
                </a:solidFill>
              </a:rPr>
              <a:t> died beside me in the land of </a:t>
            </a:r>
            <a:r>
              <a:rPr lang="en-ZA" i="1" dirty="0" err="1" smtClean="0">
                <a:solidFill>
                  <a:srgbClr val="004821"/>
                </a:solidFill>
              </a:rPr>
              <a:t>Kenaʽan</a:t>
            </a:r>
            <a:r>
              <a:rPr lang="en-ZA" i="1" dirty="0" smtClean="0">
                <a:solidFill>
                  <a:srgbClr val="004821"/>
                </a:solidFill>
              </a:rPr>
              <a:t> on the way, when there was but a little distance to go to </a:t>
            </a:r>
            <a:r>
              <a:rPr lang="en-ZA" i="1" dirty="0" err="1" smtClean="0">
                <a:solidFill>
                  <a:srgbClr val="004821"/>
                </a:solidFill>
              </a:rPr>
              <a:t>Ephrath</a:t>
            </a:r>
            <a:r>
              <a:rPr lang="en-ZA" i="1" dirty="0" smtClean="0">
                <a:solidFill>
                  <a:srgbClr val="004821"/>
                </a:solidFill>
              </a:rPr>
              <a:t>. And I buried her there on the way to </a:t>
            </a:r>
            <a:r>
              <a:rPr lang="en-ZA" i="1" dirty="0" err="1" smtClean="0">
                <a:solidFill>
                  <a:srgbClr val="004821"/>
                </a:solidFill>
              </a:rPr>
              <a:t>Ephrath</a:t>
            </a:r>
            <a:r>
              <a:rPr lang="en-ZA" i="1" dirty="0" smtClean="0">
                <a:solidFill>
                  <a:srgbClr val="004821"/>
                </a:solidFill>
              </a:rPr>
              <a:t>, that is </a:t>
            </a:r>
            <a:r>
              <a:rPr lang="en-ZA" i="1" dirty="0" err="1" smtClean="0">
                <a:solidFill>
                  <a:srgbClr val="004821"/>
                </a:solidFill>
              </a:rPr>
              <a:t>Bĕyth</a:t>
            </a:r>
            <a:r>
              <a:rPr lang="en-ZA" i="1" dirty="0" smtClean="0">
                <a:solidFill>
                  <a:srgbClr val="004821"/>
                </a:solidFill>
              </a:rPr>
              <a:t> </a:t>
            </a:r>
            <a:r>
              <a:rPr lang="en-ZA" i="1" dirty="0" err="1" smtClean="0">
                <a:solidFill>
                  <a:srgbClr val="004821"/>
                </a:solidFill>
              </a:rPr>
              <a:t>Leḥem</a:t>
            </a:r>
            <a:r>
              <a:rPr lang="en-ZA" i="1" dirty="0" smtClean="0">
                <a:solidFill>
                  <a:srgbClr val="004821"/>
                </a:solidFill>
              </a:rPr>
              <a:t>.” </a:t>
            </a:r>
            <a:r>
              <a:rPr lang="en-ZA" b="1" i="1" dirty="0" smtClean="0">
                <a:solidFill>
                  <a:srgbClr val="004821"/>
                </a:solidFill>
              </a:rPr>
              <a:t>(Genesis </a:t>
            </a:r>
            <a:r>
              <a:rPr lang="en-ZA" b="1" i="1" dirty="0" smtClean="0">
                <a:solidFill>
                  <a:srgbClr val="004821"/>
                </a:solidFill>
              </a:rPr>
              <a:t>48:7)</a:t>
            </a:r>
            <a:endParaRPr lang="en-ZA" b="1" i="1" dirty="0" smtClean="0">
              <a:solidFill>
                <a:srgbClr val="004821"/>
              </a:solidFill>
            </a:endParaRPr>
          </a:p>
          <a:p>
            <a:pPr algn="just">
              <a:lnSpc>
                <a:spcPts val="2500"/>
              </a:lnSpc>
            </a:pPr>
            <a:r>
              <a:rPr lang="en-ZA" b="0" dirty="0" smtClean="0"/>
              <a:t>Why the sudden move from inheritance to Rachel: It is all about the 5 points troubling Joseph prompted by the Holy Spirit that are to be answered indicating the significance of his mother burial.</a:t>
            </a:r>
          </a:p>
          <a:p>
            <a:pPr algn="just">
              <a:lnSpc>
                <a:spcPts val="2500"/>
              </a:lnSpc>
            </a:pPr>
            <a:r>
              <a:rPr lang="en-ZA" b="1" dirty="0" smtClean="0">
                <a:solidFill>
                  <a:srgbClr val="C00000"/>
                </a:solidFill>
              </a:rPr>
              <a:t>Legends of the Jews: </a:t>
            </a:r>
            <a:r>
              <a:rPr lang="en-ZA" i="1" dirty="0" smtClean="0">
                <a:solidFill>
                  <a:srgbClr val="C00000"/>
                </a:solidFill>
              </a:rPr>
              <a:t>.. </a:t>
            </a:r>
            <a:r>
              <a:rPr lang="en-ZA" b="0" i="1" dirty="0" smtClean="0">
                <a:solidFill>
                  <a:srgbClr val="C00000"/>
                </a:solidFill>
              </a:rPr>
              <a:t>the Lord commanded it</a:t>
            </a:r>
            <a:r>
              <a:rPr lang="en-ZA" b="0" dirty="0" smtClean="0">
                <a:solidFill>
                  <a:srgbClr val="C00000"/>
                </a:solidFill>
              </a:rPr>
              <a:t>." The reason of the command was that God knew that the Temple would be destroyed, and Israel would be carried away into banishment, and the exiles would ask the Patriarchs to intercede for them with God, but God would not hearken unto them. On their way to the land of the stranger they would pass the grave of Rachel, and they would throw themselves upon it, and beseech their mother to make intercession for them with God. </a:t>
            </a:r>
          </a:p>
          <a:p>
            <a:pPr algn="just">
              <a:lnSpc>
                <a:spcPts val="2500"/>
              </a:lnSpc>
            </a:pPr>
            <a:r>
              <a:rPr lang="en-ZA" b="1" dirty="0" smtClean="0"/>
              <a:t>Is there scripture to confirm this</a:t>
            </a:r>
            <a:r>
              <a:rPr lang="en-ZA" b="1" dirty="0" smtClean="0"/>
              <a:t>?</a:t>
            </a:r>
          </a:p>
          <a:p>
            <a:endParaRPr lang="en-US" dirty="0"/>
          </a:p>
          <a:p>
            <a:pPr algn="just">
              <a:lnSpc>
                <a:spcPts val="2300"/>
              </a:lnSpc>
            </a:pPr>
            <a:endParaRPr lang="en-ZA" b="1"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23</a:t>
            </a:fld>
            <a:endParaRPr lang="en-ZA"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RACHEL WEEPING</a:t>
            </a:r>
            <a:endParaRPr lang="en-ZA" dirty="0"/>
          </a:p>
        </p:txBody>
      </p:sp>
      <p:sp>
        <p:nvSpPr>
          <p:cNvPr id="3" name="Content Placeholder 2"/>
          <p:cNvSpPr>
            <a:spLocks noGrp="1"/>
          </p:cNvSpPr>
          <p:nvPr>
            <p:ph idx="1"/>
          </p:nvPr>
        </p:nvSpPr>
        <p:spPr/>
        <p:txBody>
          <a:bodyPr/>
          <a:lstStyle/>
          <a:p>
            <a:pPr algn="ctr"/>
            <a:r>
              <a:rPr lang="en-ZA" i="1" dirty="0" smtClean="0">
                <a:solidFill>
                  <a:srgbClr val="004821"/>
                </a:solidFill>
              </a:rPr>
              <a:t>Thus said </a:t>
            </a:r>
            <a:r>
              <a:rPr lang="he-IL" i="1" dirty="0" smtClean="0">
                <a:solidFill>
                  <a:srgbClr val="004821"/>
                </a:solidFill>
              </a:rPr>
              <a:t>יהוה</a:t>
            </a:r>
            <a:r>
              <a:rPr lang="en-ZA" i="1" dirty="0" smtClean="0">
                <a:solidFill>
                  <a:srgbClr val="004821"/>
                </a:solidFill>
              </a:rPr>
              <a:t>, “A voice was heard in Ramah, wailing, bitter weeping, </a:t>
            </a:r>
            <a:r>
              <a:rPr lang="en-ZA" i="1" dirty="0" err="1" smtClean="0">
                <a:solidFill>
                  <a:srgbClr val="004821"/>
                </a:solidFill>
              </a:rPr>
              <a:t>Raḥĕl</a:t>
            </a:r>
            <a:r>
              <a:rPr lang="en-ZA" i="1" dirty="0" smtClean="0">
                <a:solidFill>
                  <a:srgbClr val="004821"/>
                </a:solidFill>
              </a:rPr>
              <a:t> weeping for her children, refusing to be comforted for her children, because they are no more.” </a:t>
            </a:r>
            <a:r>
              <a:rPr lang="en-ZA" b="1" i="1" dirty="0" smtClean="0">
                <a:solidFill>
                  <a:srgbClr val="004821"/>
                </a:solidFill>
              </a:rPr>
              <a:t>(Jeremiah 31:15)</a:t>
            </a:r>
            <a:endParaRPr lang="en-US" b="1" i="1" dirty="0" smtClean="0">
              <a:solidFill>
                <a:srgbClr val="004821"/>
              </a:solidFill>
            </a:endParaRPr>
          </a:p>
          <a:p>
            <a:r>
              <a:rPr lang="en-ZA" b="1" dirty="0" smtClean="0">
                <a:solidFill>
                  <a:srgbClr val="C00000"/>
                </a:solidFill>
              </a:rPr>
              <a:t>Legends of the Jews: </a:t>
            </a:r>
            <a:r>
              <a:rPr lang="en-ZA" dirty="0" smtClean="0">
                <a:solidFill>
                  <a:srgbClr val="C00000"/>
                </a:solidFill>
              </a:rPr>
              <a:t>And Rachel would pray to God in their behalf. "O Lord of the world, look upon my tears, and have compassion upon my children. But if Thou wilt not take pity on them, then indemnify me for the wrong done to me." Unto her prayer God will hearken, and He will have mercy upon Israel. Therefore was Rachel buried in the way. </a:t>
            </a:r>
          </a:p>
          <a:p>
            <a:pPr algn="ctr"/>
            <a:r>
              <a:rPr lang="en-ZA" i="1" dirty="0" smtClean="0">
                <a:solidFill>
                  <a:srgbClr val="004821"/>
                </a:solidFill>
              </a:rPr>
              <a:t>Then was filled what was spoken by </a:t>
            </a:r>
            <a:r>
              <a:rPr lang="en-ZA" i="1" dirty="0" err="1" smtClean="0">
                <a:solidFill>
                  <a:srgbClr val="004821"/>
                </a:solidFill>
              </a:rPr>
              <a:t>Yirmeyahu</a:t>
            </a:r>
            <a:r>
              <a:rPr lang="en-ZA" i="1" dirty="0" smtClean="0">
                <a:solidFill>
                  <a:srgbClr val="004821"/>
                </a:solidFill>
              </a:rPr>
              <a:t> the prophet, saying, “A voice was heard in Ramah, wailing and weeping, and great mourning – </a:t>
            </a:r>
            <a:r>
              <a:rPr lang="en-ZA" i="1" dirty="0" err="1" smtClean="0">
                <a:solidFill>
                  <a:srgbClr val="004821"/>
                </a:solidFill>
              </a:rPr>
              <a:t>Raḥĕl</a:t>
            </a:r>
            <a:r>
              <a:rPr lang="en-ZA" i="1" dirty="0" smtClean="0">
                <a:solidFill>
                  <a:srgbClr val="004821"/>
                </a:solidFill>
              </a:rPr>
              <a:t> weeping for her children, refusing to be comforted, because they were no more.” </a:t>
            </a:r>
            <a:r>
              <a:rPr lang="en-ZA" b="1" i="1" dirty="0" smtClean="0">
                <a:solidFill>
                  <a:srgbClr val="004821"/>
                </a:solidFill>
              </a:rPr>
              <a:t>(Matthew 2:17-18 )</a:t>
            </a:r>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24</a:t>
            </a:fld>
            <a:endParaRPr lang="en-ZA"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WHOSE ARE THESE</a:t>
            </a:r>
            <a:endParaRPr lang="en-ZA" dirty="0"/>
          </a:p>
        </p:txBody>
      </p:sp>
      <p:sp>
        <p:nvSpPr>
          <p:cNvPr id="3" name="Content Placeholder 2"/>
          <p:cNvSpPr>
            <a:spLocks noGrp="1"/>
          </p:cNvSpPr>
          <p:nvPr>
            <p:ph idx="1"/>
          </p:nvPr>
        </p:nvSpPr>
        <p:spPr/>
        <p:txBody>
          <a:bodyPr>
            <a:normAutofit lnSpcReduction="10000"/>
          </a:bodyPr>
          <a:lstStyle/>
          <a:p>
            <a:pPr algn="ctr"/>
            <a:r>
              <a:rPr lang="en-ZA" i="1" dirty="0" smtClean="0">
                <a:solidFill>
                  <a:srgbClr val="004821"/>
                </a:solidFill>
              </a:rPr>
              <a:t>And </a:t>
            </a:r>
            <a:r>
              <a:rPr lang="en-ZA" i="1" dirty="0" err="1" smtClean="0">
                <a:solidFill>
                  <a:srgbClr val="004821"/>
                </a:solidFill>
              </a:rPr>
              <a:t>Yisra’ĕl</a:t>
            </a:r>
            <a:r>
              <a:rPr lang="en-ZA" i="1" dirty="0" smtClean="0">
                <a:solidFill>
                  <a:srgbClr val="004821"/>
                </a:solidFill>
              </a:rPr>
              <a:t> saw </a:t>
            </a:r>
            <a:r>
              <a:rPr lang="en-ZA" i="1" dirty="0" err="1" smtClean="0">
                <a:solidFill>
                  <a:srgbClr val="004821"/>
                </a:solidFill>
              </a:rPr>
              <a:t>Yosĕph’s</a:t>
            </a:r>
            <a:r>
              <a:rPr lang="en-ZA" i="1" dirty="0" smtClean="0">
                <a:solidFill>
                  <a:srgbClr val="004821"/>
                </a:solidFill>
              </a:rPr>
              <a:t> sons, and said, “Who are these?” And </a:t>
            </a:r>
            <a:r>
              <a:rPr lang="en-ZA" i="1" dirty="0" err="1" smtClean="0">
                <a:solidFill>
                  <a:srgbClr val="004821"/>
                </a:solidFill>
              </a:rPr>
              <a:t>Yosĕph</a:t>
            </a:r>
            <a:r>
              <a:rPr lang="en-ZA" i="1" dirty="0" smtClean="0">
                <a:solidFill>
                  <a:srgbClr val="004821"/>
                </a:solidFill>
              </a:rPr>
              <a:t> said to his father, “They are my sons, whom Elohim has given me in this place.” And he said, “Please bring them to me, and let me bless them.” And the eyes of </a:t>
            </a:r>
            <a:r>
              <a:rPr lang="en-ZA" i="1" dirty="0" err="1" smtClean="0">
                <a:solidFill>
                  <a:srgbClr val="004821"/>
                </a:solidFill>
              </a:rPr>
              <a:t>Yisra’ĕl</a:t>
            </a:r>
            <a:r>
              <a:rPr lang="en-ZA" i="1" dirty="0" smtClean="0">
                <a:solidFill>
                  <a:srgbClr val="004821"/>
                </a:solidFill>
              </a:rPr>
              <a:t> were dim with age, and he was unable to see. And he drew them near him, and he kissed them and embraced them. And </a:t>
            </a:r>
            <a:r>
              <a:rPr lang="en-ZA" i="1" dirty="0" err="1" smtClean="0">
                <a:solidFill>
                  <a:srgbClr val="004821"/>
                </a:solidFill>
              </a:rPr>
              <a:t>Yisra’ĕl</a:t>
            </a:r>
            <a:r>
              <a:rPr lang="en-ZA" i="1" dirty="0" smtClean="0">
                <a:solidFill>
                  <a:srgbClr val="004821"/>
                </a:solidFill>
              </a:rPr>
              <a:t> said to </a:t>
            </a:r>
            <a:r>
              <a:rPr lang="en-ZA" i="1" dirty="0" err="1" smtClean="0">
                <a:solidFill>
                  <a:srgbClr val="004821"/>
                </a:solidFill>
              </a:rPr>
              <a:t>Yosĕph</a:t>
            </a:r>
            <a:r>
              <a:rPr lang="en-ZA" i="1" dirty="0" smtClean="0">
                <a:solidFill>
                  <a:srgbClr val="004821"/>
                </a:solidFill>
              </a:rPr>
              <a:t>, “I had not thought to see your face. But see, Elohim has also shown me your seed!” So </a:t>
            </a:r>
            <a:r>
              <a:rPr lang="en-ZA" i="1" dirty="0" err="1" smtClean="0">
                <a:solidFill>
                  <a:srgbClr val="004821"/>
                </a:solidFill>
              </a:rPr>
              <a:t>Yosĕph</a:t>
            </a:r>
            <a:r>
              <a:rPr lang="en-ZA" i="1" dirty="0" smtClean="0">
                <a:solidFill>
                  <a:srgbClr val="004821"/>
                </a:solidFill>
              </a:rPr>
              <a:t> brought them from between his knees, and he bowed down with his face to the earth. </a:t>
            </a:r>
            <a:r>
              <a:rPr lang="en-ZA" b="1" i="1" dirty="0" smtClean="0">
                <a:solidFill>
                  <a:srgbClr val="004821"/>
                </a:solidFill>
              </a:rPr>
              <a:t>(Genesis 48:8-12)</a:t>
            </a:r>
          </a:p>
          <a:p>
            <a:r>
              <a:rPr lang="en-ZA" dirty="0" smtClean="0"/>
              <a:t>We read that Jacob’s eyes were dim by age and that he could not see. But, we also read in verse 8; </a:t>
            </a:r>
            <a:r>
              <a:rPr lang="en-ZA" i="1" dirty="0" smtClean="0">
                <a:solidFill>
                  <a:srgbClr val="004821"/>
                </a:solidFill>
              </a:rPr>
              <a:t>And </a:t>
            </a:r>
            <a:r>
              <a:rPr lang="en-ZA" i="1" dirty="0" err="1" smtClean="0">
                <a:solidFill>
                  <a:srgbClr val="004821"/>
                </a:solidFill>
              </a:rPr>
              <a:t>Yisra‟el</a:t>
            </a:r>
            <a:r>
              <a:rPr lang="en-ZA" i="1" dirty="0" smtClean="0">
                <a:solidFill>
                  <a:srgbClr val="004821"/>
                </a:solidFill>
              </a:rPr>
              <a:t> saw </a:t>
            </a:r>
            <a:r>
              <a:rPr lang="en-ZA" i="1" dirty="0" err="1" smtClean="0">
                <a:solidFill>
                  <a:srgbClr val="004821"/>
                </a:solidFill>
              </a:rPr>
              <a:t>Yoseph‟s</a:t>
            </a:r>
            <a:r>
              <a:rPr lang="en-ZA" i="1" dirty="0" smtClean="0">
                <a:solidFill>
                  <a:srgbClr val="004821"/>
                </a:solidFill>
              </a:rPr>
              <a:t> sons, and said, “Who are these?” </a:t>
            </a:r>
            <a:r>
              <a:rPr lang="en-ZA" dirty="0" smtClean="0"/>
              <a:t>Now we know that they were born in </a:t>
            </a:r>
            <a:r>
              <a:rPr lang="en-ZA" dirty="0" err="1" smtClean="0"/>
              <a:t>Mitzrayim</a:t>
            </a:r>
            <a:r>
              <a:rPr lang="en-ZA" dirty="0" smtClean="0"/>
              <a:t>, before Jacob came down; they were certainly older than 17. Why then did Jacob ask who they were? He asked </a:t>
            </a:r>
            <a:r>
              <a:rPr lang="en-ZA" i="1" dirty="0" smtClean="0"/>
              <a:t>“for the record”</a:t>
            </a:r>
            <a:r>
              <a:rPr lang="en-ZA" dirty="0" smtClean="0"/>
              <a:t>.  He was about to bless them and prophesy over them. </a:t>
            </a:r>
          </a:p>
          <a:p>
            <a:r>
              <a:rPr lang="en-ZA" i="1" dirty="0" smtClean="0"/>
              <a:t>From between his Legs: </a:t>
            </a:r>
            <a:r>
              <a:rPr lang="en-ZA" dirty="0" smtClean="0"/>
              <a:t>They were prostrated on the ground</a:t>
            </a:r>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25</a:t>
            </a:fld>
            <a:endParaRPr lang="en-ZA"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CROSSED HIS HANDS</a:t>
            </a:r>
            <a:endParaRPr lang="en-ZA" dirty="0"/>
          </a:p>
        </p:txBody>
      </p:sp>
      <p:sp>
        <p:nvSpPr>
          <p:cNvPr id="3" name="Content Placeholder 2"/>
          <p:cNvSpPr>
            <a:spLocks noGrp="1"/>
          </p:cNvSpPr>
          <p:nvPr>
            <p:ph idx="1"/>
          </p:nvPr>
        </p:nvSpPr>
        <p:spPr/>
        <p:txBody>
          <a:bodyPr>
            <a:normAutofit/>
          </a:bodyPr>
          <a:lstStyle/>
          <a:p>
            <a:pPr algn="ctr">
              <a:lnSpc>
                <a:spcPts val="2640"/>
              </a:lnSpc>
            </a:pPr>
            <a:r>
              <a:rPr lang="en-ZA" i="1" dirty="0" smtClean="0">
                <a:solidFill>
                  <a:srgbClr val="004821"/>
                </a:solidFill>
              </a:rPr>
              <a:t>And </a:t>
            </a:r>
            <a:r>
              <a:rPr lang="en-ZA" i="1" dirty="0" err="1" smtClean="0">
                <a:solidFill>
                  <a:srgbClr val="004821"/>
                </a:solidFill>
              </a:rPr>
              <a:t>Yosĕph</a:t>
            </a:r>
            <a:r>
              <a:rPr lang="en-ZA" i="1" dirty="0" smtClean="0">
                <a:solidFill>
                  <a:srgbClr val="004821"/>
                </a:solidFill>
              </a:rPr>
              <a:t> took them both, </a:t>
            </a:r>
            <a:r>
              <a:rPr lang="en-ZA" i="1" dirty="0" err="1" smtClean="0">
                <a:solidFill>
                  <a:srgbClr val="004821"/>
                </a:solidFill>
              </a:rPr>
              <a:t>Ephrayim</a:t>
            </a:r>
            <a:r>
              <a:rPr lang="en-ZA" i="1" dirty="0" smtClean="0">
                <a:solidFill>
                  <a:srgbClr val="004821"/>
                </a:solidFill>
              </a:rPr>
              <a:t> with his right hand toward </a:t>
            </a:r>
            <a:r>
              <a:rPr lang="en-ZA" i="1" dirty="0" err="1" smtClean="0">
                <a:solidFill>
                  <a:srgbClr val="004821"/>
                </a:solidFill>
              </a:rPr>
              <a:t>Yisra’ĕl’s</a:t>
            </a:r>
            <a:r>
              <a:rPr lang="en-ZA" i="1" dirty="0" smtClean="0">
                <a:solidFill>
                  <a:srgbClr val="004821"/>
                </a:solidFill>
              </a:rPr>
              <a:t> left hand, and </a:t>
            </a:r>
            <a:r>
              <a:rPr lang="en-ZA" i="1" dirty="0" err="1" smtClean="0">
                <a:solidFill>
                  <a:srgbClr val="004821"/>
                </a:solidFill>
              </a:rPr>
              <a:t>Menashsheh</a:t>
            </a:r>
            <a:r>
              <a:rPr lang="en-ZA" i="1" dirty="0" smtClean="0">
                <a:solidFill>
                  <a:srgbClr val="004821"/>
                </a:solidFill>
              </a:rPr>
              <a:t> with his left hand toward </a:t>
            </a:r>
            <a:r>
              <a:rPr lang="en-ZA" i="1" dirty="0" err="1" smtClean="0">
                <a:solidFill>
                  <a:srgbClr val="004821"/>
                </a:solidFill>
              </a:rPr>
              <a:t>Yisra’ĕl’s</a:t>
            </a:r>
            <a:r>
              <a:rPr lang="en-ZA" i="1" dirty="0" smtClean="0">
                <a:solidFill>
                  <a:srgbClr val="004821"/>
                </a:solidFill>
              </a:rPr>
              <a:t> right hand, and brought them near him. And </a:t>
            </a:r>
            <a:r>
              <a:rPr lang="en-ZA" i="1" dirty="0" err="1" smtClean="0">
                <a:solidFill>
                  <a:srgbClr val="004821"/>
                </a:solidFill>
              </a:rPr>
              <a:t>Yisra’ĕl</a:t>
            </a:r>
            <a:r>
              <a:rPr lang="en-ZA" i="1" dirty="0" smtClean="0">
                <a:solidFill>
                  <a:srgbClr val="004821"/>
                </a:solidFill>
              </a:rPr>
              <a:t> stretched out his right hand and laid it on </a:t>
            </a:r>
            <a:r>
              <a:rPr lang="en-ZA" i="1" dirty="0" err="1" smtClean="0">
                <a:solidFill>
                  <a:srgbClr val="004821"/>
                </a:solidFill>
              </a:rPr>
              <a:t>Ephrayim’s</a:t>
            </a:r>
            <a:r>
              <a:rPr lang="en-ZA" i="1" dirty="0" smtClean="0">
                <a:solidFill>
                  <a:srgbClr val="004821"/>
                </a:solidFill>
              </a:rPr>
              <a:t> head, who was the younger, and his left hand on </a:t>
            </a:r>
            <a:r>
              <a:rPr lang="en-ZA" i="1" dirty="0" err="1" smtClean="0">
                <a:solidFill>
                  <a:srgbClr val="004821"/>
                </a:solidFill>
              </a:rPr>
              <a:t>Menashsheh’s</a:t>
            </a:r>
            <a:r>
              <a:rPr lang="en-ZA" i="1" dirty="0" smtClean="0">
                <a:solidFill>
                  <a:srgbClr val="004821"/>
                </a:solidFill>
              </a:rPr>
              <a:t> head, consciously directing his hands, for </a:t>
            </a:r>
            <a:r>
              <a:rPr lang="en-ZA" i="1" dirty="0" err="1" smtClean="0">
                <a:solidFill>
                  <a:srgbClr val="004821"/>
                </a:solidFill>
              </a:rPr>
              <a:t>Menashsheh</a:t>
            </a:r>
            <a:r>
              <a:rPr lang="en-ZA" i="1" dirty="0" smtClean="0">
                <a:solidFill>
                  <a:srgbClr val="004821"/>
                </a:solidFill>
              </a:rPr>
              <a:t> was the first-born. </a:t>
            </a:r>
            <a:r>
              <a:rPr lang="en-ZA" b="1" i="1" dirty="0" smtClean="0">
                <a:solidFill>
                  <a:srgbClr val="004821"/>
                </a:solidFill>
              </a:rPr>
              <a:t>(Genesis 48:13-14)</a:t>
            </a:r>
          </a:p>
          <a:p>
            <a:pPr>
              <a:lnSpc>
                <a:spcPts val="2640"/>
              </a:lnSpc>
            </a:pPr>
            <a:r>
              <a:rPr lang="en-US" dirty="0" smtClean="0"/>
              <a:t>The time had come for Jacob/Israel to pass on the firstborn blessing to “his” children by the laying on of hands. The younger son Ephraim was in front of Jacob/Israel left hand and the firstborn Manasseh was before his right hand. The right hand represented the authority of </a:t>
            </a:r>
            <a:r>
              <a:rPr lang="he-IL" dirty="0" smtClean="0"/>
              <a:t>יהוה</a:t>
            </a:r>
            <a:r>
              <a:rPr lang="en-US" dirty="0" smtClean="0"/>
              <a:t> and is used when blessing and passing on inheritance. Jacob/Israel, being led by the Holy Spirit, placed his right hand on Ephraim’s head and not on Manasseh’s head. He crossed his hands and pronounced the firstborn blessing upon the younger son.</a:t>
            </a:r>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26</a:t>
            </a:fld>
            <a:endParaRPr lang="en-Z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latin typeface="Ancient Hebrew" panose="05010101010101010101" pitchFamily="2" charset="2"/>
              </a:rPr>
              <a:t>t</a:t>
            </a:r>
            <a:endParaRPr lang="en-ZA" dirty="0">
              <a:latin typeface="Ancient Hebrew" panose="05010101010101010101" pitchFamily="2" charset="2"/>
            </a:endParaRPr>
          </a:p>
        </p:txBody>
      </p:sp>
      <p:sp>
        <p:nvSpPr>
          <p:cNvPr id="3" name="Content Placeholder 2"/>
          <p:cNvSpPr>
            <a:spLocks noGrp="1"/>
          </p:cNvSpPr>
          <p:nvPr>
            <p:ph idx="1"/>
          </p:nvPr>
        </p:nvSpPr>
        <p:spPr/>
        <p:txBody>
          <a:bodyPr/>
          <a:lstStyle/>
          <a:p>
            <a:r>
              <a:rPr lang="en-ZA" dirty="0"/>
              <a:t>When </a:t>
            </a:r>
            <a:r>
              <a:rPr lang="en-ZA" b="1" dirty="0"/>
              <a:t>Jacob crossed his hands</a:t>
            </a:r>
            <a:r>
              <a:rPr lang="en-ZA" dirty="0"/>
              <a:t>, he formed an “X” or </a:t>
            </a:r>
            <a:r>
              <a:rPr lang="en-ZA" dirty="0" smtClean="0"/>
              <a:t>a </a:t>
            </a:r>
            <a:r>
              <a:rPr lang="en-ZA" dirty="0" smtClean="0">
                <a:latin typeface="Ancient Hebrew" panose="05010101010101010101" pitchFamily="2" charset="2"/>
              </a:rPr>
              <a:t>t </a:t>
            </a:r>
            <a:r>
              <a:rPr lang="en-ZA" dirty="0" smtClean="0"/>
              <a:t>which </a:t>
            </a:r>
            <a:r>
              <a:rPr lang="en-ZA" dirty="0"/>
              <a:t>is the letter “</a:t>
            </a:r>
            <a:r>
              <a:rPr lang="en-ZA" b="1" dirty="0" err="1"/>
              <a:t>Tav</a:t>
            </a:r>
            <a:r>
              <a:rPr lang="en-ZA" dirty="0"/>
              <a:t>” in the </a:t>
            </a:r>
            <a:r>
              <a:rPr lang="en-ZA" b="1" dirty="0"/>
              <a:t>archaic Hebrew aleph-bet</a:t>
            </a:r>
            <a:r>
              <a:rPr lang="en-ZA" dirty="0"/>
              <a:t>. The letter symbolizes “</a:t>
            </a:r>
            <a:r>
              <a:rPr lang="en-ZA" b="1" dirty="0"/>
              <a:t>sign</a:t>
            </a:r>
            <a:r>
              <a:rPr lang="en-ZA" dirty="0"/>
              <a:t>” </a:t>
            </a:r>
            <a:r>
              <a:rPr lang="en-ZA" dirty="0" smtClean="0"/>
              <a:t>or “</a:t>
            </a:r>
            <a:r>
              <a:rPr lang="en-ZA" b="1" dirty="0"/>
              <a:t>covenant</a:t>
            </a:r>
            <a:r>
              <a:rPr lang="en-ZA" dirty="0"/>
              <a:t>.” </a:t>
            </a:r>
            <a:r>
              <a:rPr lang="he-IL" dirty="0"/>
              <a:t>יהושע</a:t>
            </a:r>
            <a:r>
              <a:rPr lang="en-ZA" b="1" dirty="0" smtClean="0"/>
              <a:t> </a:t>
            </a:r>
            <a:r>
              <a:rPr lang="en-ZA" dirty="0"/>
              <a:t>said he was the “</a:t>
            </a:r>
            <a:r>
              <a:rPr lang="en-ZA" b="1" dirty="0" err="1"/>
              <a:t>Alef</a:t>
            </a:r>
            <a:r>
              <a:rPr lang="en-ZA" dirty="0"/>
              <a:t>” and the “</a:t>
            </a:r>
            <a:r>
              <a:rPr lang="en-ZA" b="1" dirty="0" err="1"/>
              <a:t>Tav</a:t>
            </a:r>
            <a:r>
              <a:rPr lang="en-ZA" dirty="0"/>
              <a:t>” (remember </a:t>
            </a:r>
            <a:r>
              <a:rPr lang="he-IL" dirty="0"/>
              <a:t> יהושע</a:t>
            </a:r>
            <a:r>
              <a:rPr lang="en-ZA" dirty="0" smtClean="0"/>
              <a:t> </a:t>
            </a:r>
            <a:r>
              <a:rPr lang="en-ZA" dirty="0"/>
              <a:t>spoke Hebrew):</a:t>
            </a:r>
          </a:p>
          <a:p>
            <a:pPr algn="ctr"/>
            <a:r>
              <a:rPr lang="en-ZA" i="1" dirty="0">
                <a:solidFill>
                  <a:srgbClr val="004821"/>
                </a:solidFill>
              </a:rPr>
              <a:t>“I am the ‘Aleph’ and the ‘Taw’, the Beginning and the End, the First and the Last</a:t>
            </a:r>
            <a:r>
              <a:rPr lang="en-ZA" b="1" i="1" dirty="0">
                <a:solidFill>
                  <a:srgbClr val="004821"/>
                </a:solidFill>
              </a:rPr>
              <a:t>. </a:t>
            </a:r>
            <a:r>
              <a:rPr lang="en-ZA" b="1" i="1" dirty="0" smtClean="0">
                <a:solidFill>
                  <a:srgbClr val="004821"/>
                </a:solidFill>
              </a:rPr>
              <a:t>(</a:t>
            </a:r>
            <a:r>
              <a:rPr lang="en-ZA" b="1" i="1" dirty="0">
                <a:solidFill>
                  <a:srgbClr val="004821"/>
                </a:solidFill>
              </a:rPr>
              <a:t>Revelation 22:13)</a:t>
            </a:r>
          </a:p>
          <a:p>
            <a:r>
              <a:rPr lang="en-ZA" dirty="0" smtClean="0"/>
              <a:t>Therefore</a:t>
            </a:r>
            <a:r>
              <a:rPr lang="en-ZA" dirty="0"/>
              <a:t>, these </a:t>
            </a:r>
            <a:r>
              <a:rPr lang="en-ZA" b="1" dirty="0"/>
              <a:t>boys </a:t>
            </a:r>
            <a:r>
              <a:rPr lang="en-ZA" dirty="0"/>
              <a:t>were </a:t>
            </a:r>
            <a:r>
              <a:rPr lang="en-ZA" b="1" dirty="0"/>
              <a:t>sealed </a:t>
            </a:r>
            <a:r>
              <a:rPr lang="en-ZA" dirty="0"/>
              <a:t>with the “</a:t>
            </a:r>
            <a:r>
              <a:rPr lang="en-ZA" b="1" dirty="0"/>
              <a:t>sign</a:t>
            </a:r>
            <a:r>
              <a:rPr lang="en-ZA" dirty="0"/>
              <a:t>” of the </a:t>
            </a:r>
            <a:r>
              <a:rPr lang="en-ZA" b="1" dirty="0"/>
              <a:t>completed work </a:t>
            </a:r>
            <a:r>
              <a:rPr lang="en-ZA" dirty="0"/>
              <a:t>of the </a:t>
            </a:r>
            <a:r>
              <a:rPr lang="en-ZA" b="1" dirty="0"/>
              <a:t>Messiah</a:t>
            </a:r>
            <a:r>
              <a:rPr lang="en-ZA" dirty="0"/>
              <a:t>. It is because </a:t>
            </a:r>
            <a:r>
              <a:rPr lang="en-ZA" dirty="0" smtClean="0"/>
              <a:t>of </a:t>
            </a:r>
            <a:r>
              <a:rPr lang="en-ZA" b="1" dirty="0" smtClean="0"/>
              <a:t>Messiah </a:t>
            </a:r>
            <a:r>
              <a:rPr lang="he-IL" dirty="0"/>
              <a:t>יהושע</a:t>
            </a:r>
            <a:r>
              <a:rPr lang="en-ZA" b="1" dirty="0" smtClean="0"/>
              <a:t> </a:t>
            </a:r>
            <a:r>
              <a:rPr lang="en-ZA" dirty="0"/>
              <a:t>that the </a:t>
            </a:r>
            <a:r>
              <a:rPr lang="en-ZA" b="1" dirty="0"/>
              <a:t>children </a:t>
            </a:r>
            <a:r>
              <a:rPr lang="en-ZA" dirty="0"/>
              <a:t>who are </a:t>
            </a:r>
            <a:r>
              <a:rPr lang="en-ZA" b="1" dirty="0"/>
              <a:t>born in the gentile world </a:t>
            </a:r>
            <a:r>
              <a:rPr lang="en-ZA" dirty="0"/>
              <a:t>can be </a:t>
            </a:r>
            <a:r>
              <a:rPr lang="en-ZA" b="1" dirty="0"/>
              <a:t>adopted into and blessed </a:t>
            </a:r>
            <a:r>
              <a:rPr lang="en-ZA" b="1" dirty="0" smtClean="0"/>
              <a:t>by Israel</a:t>
            </a:r>
            <a:r>
              <a:rPr lang="en-ZA" dirty="0"/>
              <a:t>.</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27</a:t>
            </a:fld>
            <a:endParaRPr lang="en-ZA" dirty="0"/>
          </a:p>
        </p:txBody>
      </p:sp>
    </p:spTree>
    <p:extLst>
      <p:ext uri="{BB962C8B-B14F-4D97-AF65-F5344CB8AC3E}">
        <p14:creationId xmlns:p14="http://schemas.microsoft.com/office/powerpoint/2010/main" val="41296670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NATIONS</a:t>
            </a:r>
            <a:endParaRPr lang="en-ZA" dirty="0"/>
          </a:p>
        </p:txBody>
      </p:sp>
      <p:sp>
        <p:nvSpPr>
          <p:cNvPr id="3" name="Content Placeholder 2"/>
          <p:cNvSpPr>
            <a:spLocks noGrp="1"/>
          </p:cNvSpPr>
          <p:nvPr>
            <p:ph idx="1"/>
          </p:nvPr>
        </p:nvSpPr>
        <p:spPr/>
        <p:txBody>
          <a:bodyPr>
            <a:normAutofit fontScale="92500"/>
          </a:bodyPr>
          <a:lstStyle/>
          <a:p>
            <a:pPr>
              <a:lnSpc>
                <a:spcPts val="2300"/>
              </a:lnSpc>
            </a:pPr>
            <a:r>
              <a:rPr lang="en-US" sz="2400" dirty="0" smtClean="0"/>
              <a:t>The name Ephraim comes from the word </a:t>
            </a:r>
            <a:r>
              <a:rPr lang="en-US" sz="2400" dirty="0" err="1" smtClean="0"/>
              <a:t>pri</a:t>
            </a:r>
            <a:r>
              <a:rPr lang="en-US" sz="2400" dirty="0" smtClean="0"/>
              <a:t>, which means  fruit.  Out of Ephraim is destined to come what is called in Hebrew </a:t>
            </a:r>
            <a:r>
              <a:rPr lang="en-US" sz="2400" dirty="0" err="1" smtClean="0"/>
              <a:t>m’loh</a:t>
            </a:r>
            <a:r>
              <a:rPr lang="en-US" sz="2400" dirty="0" smtClean="0"/>
              <a:t>” goyim.  This may be translated a multitude of nations or Gentiles.</a:t>
            </a:r>
          </a:p>
          <a:p>
            <a:pPr>
              <a:lnSpc>
                <a:spcPts val="2300"/>
              </a:lnSpc>
            </a:pPr>
            <a:r>
              <a:rPr lang="en-US" sz="2400" dirty="0" smtClean="0"/>
              <a:t>The word goyim is Hebrew for Nations and has been incorrectly transliterated as gentiles in some translations, especially in the New Testament. When this happened, the true identity and understanding of the Nations or Jacob/Israel’s children was completely missed and lost to believers because the word gentile had no relationship to the Tribes of Israel or to anything Hebraic in the Bible. People became blinded to their heritage and lost to the full understanding of </a:t>
            </a:r>
            <a:r>
              <a:rPr lang="he-IL" sz="2400" dirty="0"/>
              <a:t>יהושע</a:t>
            </a:r>
            <a:r>
              <a:rPr lang="en-US" sz="2400" dirty="0" smtClean="0"/>
              <a:t> in the New Testament. The word gentile means: a confused pagan without God, a group other than one’s own. Gentile does not describe </a:t>
            </a:r>
            <a:r>
              <a:rPr lang="he-IL" sz="2400" dirty="0" smtClean="0"/>
              <a:t>יהוה</a:t>
            </a:r>
            <a:r>
              <a:rPr lang="en-US" sz="2400" dirty="0" smtClean="0"/>
              <a:t>’s people or those in </a:t>
            </a:r>
            <a:r>
              <a:rPr lang="he-IL" sz="2400" dirty="0"/>
              <a:t>יהושע</a:t>
            </a:r>
            <a:r>
              <a:rPr lang="en-US" sz="2400" dirty="0" smtClean="0"/>
              <a:t>. When </a:t>
            </a:r>
            <a:r>
              <a:rPr lang="he-IL" sz="2400" dirty="0"/>
              <a:t>יהושע</a:t>
            </a:r>
            <a:r>
              <a:rPr lang="en-US" sz="2400" dirty="0" smtClean="0"/>
              <a:t> indwells His people they are no longer confused, pagans or without God!</a:t>
            </a:r>
          </a:p>
          <a:p>
            <a:pPr algn="ctr">
              <a:lnSpc>
                <a:spcPts val="2300"/>
              </a:lnSpc>
            </a:pPr>
            <a:r>
              <a:rPr lang="en-US" sz="2400" i="1" dirty="0" smtClean="0">
                <a:solidFill>
                  <a:srgbClr val="004821"/>
                </a:solidFill>
              </a:rPr>
              <a:t>By crossing his arms Jacob symbolized the joining of the nations to Israel through the cross fulfilling the covenant promise: </a:t>
            </a:r>
            <a:r>
              <a:rPr lang="en-ZA" sz="2400" i="1" dirty="0" smtClean="0">
                <a:solidFill>
                  <a:srgbClr val="004821"/>
                </a:solidFill>
              </a:rPr>
              <a:t> I have made you the father of many nations. </a:t>
            </a:r>
            <a:r>
              <a:rPr lang="en-ZA" sz="2400" b="1" i="1" dirty="0" smtClean="0">
                <a:solidFill>
                  <a:srgbClr val="004821"/>
                </a:solidFill>
              </a:rPr>
              <a:t>(Genesis 17:5 CJB)</a:t>
            </a:r>
          </a:p>
          <a:p>
            <a:endParaRPr lang="en-ZA" dirty="0" smtClean="0"/>
          </a:p>
          <a:p>
            <a:endParaRPr lang="en-ZA" dirty="0" smtClean="0"/>
          </a:p>
          <a:p>
            <a:endParaRPr lang="en-ZA" dirty="0"/>
          </a:p>
        </p:txBody>
      </p:sp>
      <p:sp>
        <p:nvSpPr>
          <p:cNvPr id="4" name="Slide Number Placeholder 3"/>
          <p:cNvSpPr>
            <a:spLocks noGrp="1"/>
          </p:cNvSpPr>
          <p:nvPr>
            <p:ph type="sldNum" sz="quarter" idx="12"/>
          </p:nvPr>
        </p:nvSpPr>
        <p:spPr/>
        <p:txBody>
          <a:bodyPr/>
          <a:lstStyle/>
          <a:p>
            <a:fld id="{715B7D16-8FAD-4D2D-B977-107333E7495D}" type="slidenum">
              <a:rPr lang="en-ZA" smtClean="0"/>
              <a:pPr/>
              <a:t>28</a:t>
            </a:fld>
            <a:endParaRPr lang="en-Z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PROPHECY</a:t>
            </a:r>
            <a:endParaRPr lang="en-ZA" dirty="0"/>
          </a:p>
        </p:txBody>
      </p:sp>
      <p:sp>
        <p:nvSpPr>
          <p:cNvPr id="3" name="Content Placeholder 2"/>
          <p:cNvSpPr>
            <a:spLocks noGrp="1"/>
          </p:cNvSpPr>
          <p:nvPr>
            <p:ph idx="1"/>
          </p:nvPr>
        </p:nvSpPr>
        <p:spPr/>
        <p:txBody>
          <a:bodyPr>
            <a:normAutofit/>
          </a:bodyPr>
          <a:lstStyle/>
          <a:p>
            <a:r>
              <a:rPr lang="en-ZA" dirty="0" smtClean="0"/>
              <a:t>We </a:t>
            </a:r>
            <a:r>
              <a:rPr lang="en-ZA" dirty="0"/>
              <a:t>see not a blessing, but a prophecy that Ephraim, the House </a:t>
            </a:r>
            <a:r>
              <a:rPr lang="en-ZA" dirty="0" smtClean="0"/>
              <a:t>of Israel</a:t>
            </a:r>
            <a:r>
              <a:rPr lang="en-ZA" dirty="0"/>
              <a:t>, would become a multitude of Gentiles. </a:t>
            </a:r>
            <a:r>
              <a:rPr lang="en-ZA" dirty="0" smtClean="0"/>
              <a:t>In </a:t>
            </a:r>
            <a:r>
              <a:rPr lang="en-ZA" dirty="0"/>
              <a:t>the Septuagint, the Greek </a:t>
            </a:r>
            <a:r>
              <a:rPr lang="en-ZA" dirty="0" smtClean="0"/>
              <a:t>translation of </a:t>
            </a:r>
            <a:r>
              <a:rPr lang="en-ZA" dirty="0"/>
              <a:t>the Hebrew Scriptures, this passage is rendered as </a:t>
            </a:r>
            <a:r>
              <a:rPr lang="en-ZA" i="1" dirty="0" err="1"/>
              <a:t>playthos</a:t>
            </a:r>
            <a:r>
              <a:rPr lang="en-ZA" i="1" dirty="0"/>
              <a:t> </a:t>
            </a:r>
            <a:r>
              <a:rPr lang="en-ZA" i="1" dirty="0" err="1" smtClean="0"/>
              <a:t>ethnov</a:t>
            </a:r>
            <a:r>
              <a:rPr lang="en-ZA" i="1" dirty="0" smtClean="0"/>
              <a:t>. </a:t>
            </a:r>
            <a:r>
              <a:rPr lang="en-ZA" dirty="0" smtClean="0"/>
              <a:t>There is a similarity </a:t>
            </a:r>
            <a:r>
              <a:rPr lang="en-ZA" dirty="0"/>
              <a:t>between this phrase and that used by the apostle </a:t>
            </a:r>
            <a:r>
              <a:rPr lang="en-ZA" dirty="0" smtClean="0"/>
              <a:t>Paul </a:t>
            </a:r>
            <a:r>
              <a:rPr lang="en-ZA" dirty="0"/>
              <a:t>when he describes how </a:t>
            </a:r>
            <a:r>
              <a:rPr lang="en-ZA" dirty="0" smtClean="0"/>
              <a:t>the Gentiles </a:t>
            </a:r>
            <a:r>
              <a:rPr lang="en-ZA" dirty="0"/>
              <a:t>were broken off the wild olive tree and grafted into the cultivated tree.</a:t>
            </a:r>
          </a:p>
          <a:p>
            <a:pPr algn="ctr"/>
            <a:r>
              <a:rPr lang="en-ZA" i="1" dirty="0">
                <a:solidFill>
                  <a:srgbClr val="004821"/>
                </a:solidFill>
              </a:rPr>
              <a:t>For I do not wish you to be ignorant of this secret, brothers, lest you should be wise in your own estimation, that hardening in part has come over </a:t>
            </a:r>
            <a:r>
              <a:rPr lang="en-ZA" i="1" dirty="0" err="1">
                <a:solidFill>
                  <a:srgbClr val="004821"/>
                </a:solidFill>
              </a:rPr>
              <a:t>Yisra’ĕl</a:t>
            </a:r>
            <a:r>
              <a:rPr lang="en-ZA" i="1" dirty="0">
                <a:solidFill>
                  <a:srgbClr val="004821"/>
                </a:solidFill>
              </a:rPr>
              <a:t>, until the completeness of the </a:t>
            </a:r>
            <a:r>
              <a:rPr lang="en-ZA" i="1" dirty="0" smtClean="0">
                <a:solidFill>
                  <a:srgbClr val="004821"/>
                </a:solidFill>
              </a:rPr>
              <a:t>gentiles </a:t>
            </a:r>
            <a:r>
              <a:rPr lang="en-ZA" i="1" dirty="0">
                <a:solidFill>
                  <a:srgbClr val="004821"/>
                </a:solidFill>
              </a:rPr>
              <a:t>has come in</a:t>
            </a:r>
            <a:r>
              <a:rPr lang="en-ZA" b="1" i="1" dirty="0" smtClean="0">
                <a:solidFill>
                  <a:srgbClr val="004821"/>
                </a:solidFill>
              </a:rPr>
              <a:t>. (</a:t>
            </a:r>
            <a:r>
              <a:rPr lang="en-ZA" b="1" i="1" dirty="0">
                <a:solidFill>
                  <a:srgbClr val="004821"/>
                </a:solidFill>
              </a:rPr>
              <a:t>Romans 11:25)</a:t>
            </a:r>
          </a:p>
          <a:p>
            <a:r>
              <a:rPr lang="en-ZA" dirty="0" smtClean="0"/>
              <a:t>The </a:t>
            </a:r>
            <a:r>
              <a:rPr lang="en-ZA" dirty="0"/>
              <a:t>phrase </a:t>
            </a:r>
            <a:r>
              <a:rPr lang="en-ZA" i="1" dirty="0"/>
              <a:t>“fullness of the Gentiles” </a:t>
            </a:r>
            <a:r>
              <a:rPr lang="en-ZA" dirty="0"/>
              <a:t>in the Greek manuscripts is a similar </a:t>
            </a:r>
            <a:r>
              <a:rPr lang="en-ZA" i="1" dirty="0"/>
              <a:t>“</a:t>
            </a:r>
            <a:r>
              <a:rPr lang="en-ZA" i="1" dirty="0" err="1"/>
              <a:t>playroma</a:t>
            </a:r>
            <a:r>
              <a:rPr lang="en-ZA" i="1" dirty="0"/>
              <a:t> ton </a:t>
            </a:r>
            <a:r>
              <a:rPr lang="en-ZA" i="1" dirty="0" err="1" smtClean="0"/>
              <a:t>ethnon</a:t>
            </a:r>
            <a:r>
              <a:rPr lang="en-ZA" i="1" dirty="0" smtClean="0"/>
              <a:t>”</a:t>
            </a:r>
            <a:r>
              <a:rPr lang="en-ZA" dirty="0" smtClean="0"/>
              <a:t>. </a:t>
            </a:r>
            <a:r>
              <a:rPr lang="en-ZA" dirty="0"/>
              <a:t>The similarities are too blatant not to see the connection between them. </a:t>
            </a:r>
            <a:r>
              <a:rPr lang="en-ZA" dirty="0" smtClean="0"/>
              <a:t>Clearly Paul </a:t>
            </a:r>
            <a:r>
              <a:rPr lang="en-ZA" dirty="0"/>
              <a:t>understood the ministry of reconciliation of Messiah and his </a:t>
            </a:r>
            <a:r>
              <a:rPr lang="en-ZA" dirty="0" err="1"/>
              <a:t>talmidim</a:t>
            </a:r>
            <a:r>
              <a:rPr lang="en-ZA" dirty="0"/>
              <a:t>. So </a:t>
            </a:r>
            <a:r>
              <a:rPr lang="en-ZA" dirty="0" smtClean="0"/>
              <a:t>Paul would </a:t>
            </a:r>
            <a:r>
              <a:rPr lang="en-ZA" dirty="0"/>
              <a:t>write to </a:t>
            </a:r>
            <a:r>
              <a:rPr lang="en-ZA" dirty="0" err="1" smtClean="0"/>
              <a:t>thebrethren</a:t>
            </a:r>
            <a:r>
              <a:rPr lang="en-ZA" dirty="0" smtClean="0"/>
              <a:t> </a:t>
            </a:r>
            <a:r>
              <a:rPr lang="en-ZA" dirty="0"/>
              <a:t>in Ephesus:</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29</a:t>
            </a:fld>
            <a:endParaRPr lang="en-ZA" dirty="0"/>
          </a:p>
        </p:txBody>
      </p:sp>
    </p:spTree>
    <p:extLst>
      <p:ext uri="{BB962C8B-B14F-4D97-AF65-F5344CB8AC3E}">
        <p14:creationId xmlns:p14="http://schemas.microsoft.com/office/powerpoint/2010/main" val="694398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FELLOW CITIZENS</a:t>
            </a:r>
            <a:endParaRPr lang="en-ZA" dirty="0"/>
          </a:p>
        </p:txBody>
      </p:sp>
      <p:sp>
        <p:nvSpPr>
          <p:cNvPr id="3" name="Content Placeholder 2"/>
          <p:cNvSpPr>
            <a:spLocks noGrp="1"/>
          </p:cNvSpPr>
          <p:nvPr>
            <p:ph idx="1"/>
          </p:nvPr>
        </p:nvSpPr>
        <p:spPr/>
        <p:txBody>
          <a:bodyPr>
            <a:normAutofit/>
          </a:bodyPr>
          <a:lstStyle/>
          <a:p>
            <a:pPr algn="ctr"/>
            <a:r>
              <a:rPr lang="en-ZA" i="1" dirty="0">
                <a:solidFill>
                  <a:srgbClr val="004821"/>
                </a:solidFill>
              </a:rPr>
              <a:t>Therefore remember that you, once </a:t>
            </a:r>
            <a:r>
              <a:rPr lang="en-ZA" i="1" dirty="0" smtClean="0">
                <a:solidFill>
                  <a:srgbClr val="004821"/>
                </a:solidFill>
              </a:rPr>
              <a:t>gentiles </a:t>
            </a:r>
            <a:r>
              <a:rPr lang="en-ZA" i="1" dirty="0">
                <a:solidFill>
                  <a:srgbClr val="004821"/>
                </a:solidFill>
              </a:rPr>
              <a:t>in the flesh, who are called ‘the </a:t>
            </a:r>
            <a:r>
              <a:rPr lang="en-ZA" i="1" dirty="0" err="1">
                <a:solidFill>
                  <a:srgbClr val="004821"/>
                </a:solidFill>
              </a:rPr>
              <a:t>uncircumcision</a:t>
            </a:r>
            <a:r>
              <a:rPr lang="en-ZA" i="1" dirty="0">
                <a:solidFill>
                  <a:srgbClr val="004821"/>
                </a:solidFill>
              </a:rPr>
              <a:t>’ by what is called ‘the circumcision’ made in the flesh by hands</a:t>
            </a:r>
            <a:r>
              <a:rPr lang="en-ZA" i="1" dirty="0" smtClean="0">
                <a:solidFill>
                  <a:srgbClr val="004821"/>
                </a:solidFill>
              </a:rPr>
              <a:t>, </a:t>
            </a:r>
            <a:r>
              <a:rPr lang="en-ZA" i="1" dirty="0">
                <a:solidFill>
                  <a:srgbClr val="004821"/>
                </a:solidFill>
              </a:rPr>
              <a:t>that at that time you were without Messiah, excluded from the citizenship of </a:t>
            </a:r>
            <a:r>
              <a:rPr lang="en-ZA" i="1" dirty="0" err="1">
                <a:solidFill>
                  <a:srgbClr val="004821"/>
                </a:solidFill>
              </a:rPr>
              <a:t>Yisra’ĕl</a:t>
            </a:r>
            <a:r>
              <a:rPr lang="en-ZA" i="1" dirty="0">
                <a:solidFill>
                  <a:srgbClr val="004821"/>
                </a:solidFill>
              </a:rPr>
              <a:t> and strangers from the covenants of promise, having no expectation and without Elohim in the world. But now in Messiah </a:t>
            </a:r>
            <a:r>
              <a:rPr lang="he-IL" i="1" dirty="0">
                <a:solidFill>
                  <a:srgbClr val="004821"/>
                </a:solidFill>
              </a:rPr>
              <a:t>יהושע</a:t>
            </a:r>
            <a:r>
              <a:rPr lang="en-ZA" i="1" dirty="0">
                <a:solidFill>
                  <a:srgbClr val="004821"/>
                </a:solidFill>
              </a:rPr>
              <a:t> you who once were far off have been brought near by the blood of the Messiah. For He is our peace, who has made both one, and having broken down the partition of the barrier, </a:t>
            </a:r>
            <a:r>
              <a:rPr lang="en-ZA" i="1" dirty="0" smtClean="0">
                <a:solidFill>
                  <a:srgbClr val="004821"/>
                </a:solidFill>
              </a:rPr>
              <a:t>..So </a:t>
            </a:r>
            <a:r>
              <a:rPr lang="en-ZA" i="1" dirty="0">
                <a:solidFill>
                  <a:srgbClr val="004821"/>
                </a:solidFill>
              </a:rPr>
              <a:t>then you are no longer strangers and foreigners, but fellow citizens with the set-apart ones and members of the household of </a:t>
            </a:r>
            <a:r>
              <a:rPr lang="en-ZA" i="1" dirty="0" smtClean="0">
                <a:solidFill>
                  <a:srgbClr val="004821"/>
                </a:solidFill>
              </a:rPr>
              <a:t>Elohim. </a:t>
            </a:r>
            <a:r>
              <a:rPr lang="en-US" b="1" i="1" dirty="0" smtClean="0">
                <a:solidFill>
                  <a:srgbClr val="004821"/>
                </a:solidFill>
              </a:rPr>
              <a:t>(Ephesians </a:t>
            </a:r>
            <a:r>
              <a:rPr lang="en-US" b="1" i="1" dirty="0">
                <a:solidFill>
                  <a:srgbClr val="004821"/>
                </a:solidFill>
              </a:rPr>
              <a:t>2:11-19)</a:t>
            </a:r>
          </a:p>
          <a:p>
            <a:endParaRPr lang="en-US" dirty="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30</a:t>
            </a:fld>
            <a:endParaRPr lang="en-ZA" dirty="0"/>
          </a:p>
        </p:txBody>
      </p:sp>
    </p:spTree>
    <p:extLst>
      <p:ext uri="{BB962C8B-B14F-4D97-AF65-F5344CB8AC3E}">
        <p14:creationId xmlns:p14="http://schemas.microsoft.com/office/powerpoint/2010/main" val="9248888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THEN HE BLESSED JOSEF</a:t>
            </a:r>
            <a:endParaRPr lang="en-ZA" dirty="0"/>
          </a:p>
        </p:txBody>
      </p:sp>
      <p:sp>
        <p:nvSpPr>
          <p:cNvPr id="3" name="Content Placeholder 2"/>
          <p:cNvSpPr>
            <a:spLocks noGrp="1"/>
          </p:cNvSpPr>
          <p:nvPr>
            <p:ph idx="1"/>
          </p:nvPr>
        </p:nvSpPr>
        <p:spPr>
          <a:xfrm>
            <a:off x="395536" y="1600200"/>
            <a:ext cx="8424936" cy="5257800"/>
          </a:xfrm>
        </p:spPr>
        <p:txBody>
          <a:bodyPr>
            <a:normAutofit/>
          </a:bodyPr>
          <a:lstStyle/>
          <a:p>
            <a:pPr algn="ctr">
              <a:lnSpc>
                <a:spcPts val="2500"/>
              </a:lnSpc>
            </a:pPr>
            <a:r>
              <a:rPr lang="en-ZA" i="1" dirty="0" smtClean="0">
                <a:solidFill>
                  <a:srgbClr val="004821"/>
                </a:solidFill>
              </a:rPr>
              <a:t>And he blessed </a:t>
            </a:r>
            <a:r>
              <a:rPr lang="en-ZA" i="1" dirty="0" err="1" smtClean="0">
                <a:solidFill>
                  <a:srgbClr val="004821"/>
                </a:solidFill>
              </a:rPr>
              <a:t>Yosĕph</a:t>
            </a:r>
            <a:r>
              <a:rPr lang="en-ZA" i="1" dirty="0" smtClean="0">
                <a:solidFill>
                  <a:srgbClr val="004821"/>
                </a:solidFill>
              </a:rPr>
              <a:t>, and said, “The Elohim before whom my fathers </a:t>
            </a:r>
            <a:r>
              <a:rPr lang="en-ZA" i="1" dirty="0" err="1" smtClean="0">
                <a:solidFill>
                  <a:srgbClr val="004821"/>
                </a:solidFill>
              </a:rPr>
              <a:t>Aḇraham</a:t>
            </a:r>
            <a:r>
              <a:rPr lang="en-ZA" i="1" dirty="0" smtClean="0">
                <a:solidFill>
                  <a:srgbClr val="004821"/>
                </a:solidFill>
              </a:rPr>
              <a:t> and </a:t>
            </a:r>
            <a:r>
              <a:rPr lang="en-ZA" i="1" dirty="0" err="1" smtClean="0">
                <a:solidFill>
                  <a:srgbClr val="004821"/>
                </a:solidFill>
              </a:rPr>
              <a:t>Yitsḥaq</a:t>
            </a:r>
            <a:r>
              <a:rPr lang="en-ZA" i="1" dirty="0" smtClean="0">
                <a:solidFill>
                  <a:srgbClr val="004821"/>
                </a:solidFill>
              </a:rPr>
              <a:t> walked, the Elohim who has fed me all my life long to this day, the Messenger who has redeemed me from all evil – bless the youths! And let my name be called upon them, and the name of my fathers </a:t>
            </a:r>
            <a:r>
              <a:rPr lang="en-ZA" i="1" dirty="0" err="1" smtClean="0">
                <a:solidFill>
                  <a:srgbClr val="004821"/>
                </a:solidFill>
              </a:rPr>
              <a:t>Aḇraham</a:t>
            </a:r>
            <a:r>
              <a:rPr lang="en-ZA" i="1" dirty="0" smtClean="0">
                <a:solidFill>
                  <a:srgbClr val="004821"/>
                </a:solidFill>
              </a:rPr>
              <a:t> and </a:t>
            </a:r>
            <a:r>
              <a:rPr lang="en-ZA" i="1" dirty="0" err="1" smtClean="0">
                <a:solidFill>
                  <a:srgbClr val="004821"/>
                </a:solidFill>
              </a:rPr>
              <a:t>Yitsḥaq</a:t>
            </a:r>
            <a:r>
              <a:rPr lang="en-ZA" i="1" dirty="0" smtClean="0">
                <a:solidFill>
                  <a:srgbClr val="004821"/>
                </a:solidFill>
              </a:rPr>
              <a:t>. And let them increase to a multitude in the midst of the earth.” </a:t>
            </a:r>
            <a:r>
              <a:rPr lang="en-ZA" b="1" i="1" dirty="0" smtClean="0">
                <a:solidFill>
                  <a:srgbClr val="004821"/>
                </a:solidFill>
              </a:rPr>
              <a:t>(Genesis </a:t>
            </a:r>
            <a:r>
              <a:rPr lang="en-ZA" b="1" i="1" dirty="0" smtClean="0">
                <a:solidFill>
                  <a:srgbClr val="004821"/>
                </a:solidFill>
              </a:rPr>
              <a:t>48:15-16)</a:t>
            </a:r>
            <a:endParaRPr lang="en-ZA" b="1" i="1" dirty="0" smtClean="0">
              <a:solidFill>
                <a:srgbClr val="004821"/>
              </a:solidFill>
            </a:endParaRPr>
          </a:p>
          <a:p>
            <a:pPr>
              <a:lnSpc>
                <a:spcPts val="2500"/>
              </a:lnSpc>
            </a:pPr>
            <a:r>
              <a:rPr lang="en-US" b="0" dirty="0" smtClean="0"/>
              <a:t>We see Jacob/Israel bypassed Joseph’s authority and chose to directly pray that foremost blessing over </a:t>
            </a:r>
            <a:r>
              <a:rPr lang="he-IL" dirty="0" smtClean="0"/>
              <a:t>יהוה</a:t>
            </a:r>
            <a:r>
              <a:rPr lang="en-US" b="0" dirty="0" smtClean="0"/>
              <a:t>’s chosen son, Ephraim, whose name means “</a:t>
            </a:r>
            <a:r>
              <a:rPr lang="en-US" b="0" i="1" dirty="0" smtClean="0"/>
              <a:t>doubly fruitful” or “I shall be doubly fruitful.” </a:t>
            </a:r>
            <a:r>
              <a:rPr lang="en-US" b="0" dirty="0" smtClean="0"/>
              <a:t>For Jacob/Israel, the memory of usurping Esau, his father’s choice for the birthright, may have been on his heart. Knowing Manasseh was Joseph’s first choice, Jacob/Israel obeyed the Holy Spirit eliminated the chance of a recurrence of the circumstances in which he had received the firstborn status instead of Esau, which caused years of alienation. This also confirmed that Ephraim and Manasseh were to be as Jacob/Israel </a:t>
            </a:r>
            <a:r>
              <a:rPr lang="en-US" b="0" i="1" dirty="0" smtClean="0"/>
              <a:t>true</a:t>
            </a:r>
            <a:r>
              <a:rPr lang="en-US" b="0" dirty="0" smtClean="0"/>
              <a:t> sons, and as their father, he blessed them</a:t>
            </a:r>
            <a:r>
              <a:rPr lang="en-US" b="0" dirty="0" smtClean="0"/>
              <a:t>.</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31</a:t>
            </a:fld>
            <a:endParaRPr lang="en-Z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PORTION</a:t>
            </a:r>
            <a:endParaRPr lang="en-ZA" dirty="0"/>
          </a:p>
        </p:txBody>
      </p:sp>
      <p:sp>
        <p:nvSpPr>
          <p:cNvPr id="3" name="Content Placeholder 2"/>
          <p:cNvSpPr>
            <a:spLocks noGrp="1"/>
          </p:cNvSpPr>
          <p:nvPr>
            <p:ph idx="1"/>
          </p:nvPr>
        </p:nvSpPr>
        <p:spPr/>
        <p:txBody>
          <a:bodyPr>
            <a:normAutofit fontScale="25000" lnSpcReduction="20000"/>
          </a:bodyPr>
          <a:lstStyle/>
          <a:p>
            <a:pPr algn="ctr">
              <a:lnSpc>
                <a:spcPts val="2600"/>
              </a:lnSpc>
            </a:pPr>
            <a:r>
              <a:rPr lang="en-ZA" sz="8800" i="1" dirty="0" smtClean="0">
                <a:solidFill>
                  <a:srgbClr val="004821"/>
                </a:solidFill>
              </a:rPr>
              <a:t>And </a:t>
            </a:r>
            <a:r>
              <a:rPr lang="en-ZA" sz="8800" i="1" dirty="0" err="1" smtClean="0">
                <a:solidFill>
                  <a:srgbClr val="004821"/>
                </a:solidFill>
              </a:rPr>
              <a:t>Yisra’ĕl</a:t>
            </a:r>
            <a:r>
              <a:rPr lang="en-ZA" sz="8800" i="1" dirty="0" smtClean="0">
                <a:solidFill>
                  <a:srgbClr val="004821"/>
                </a:solidFill>
              </a:rPr>
              <a:t> said to </a:t>
            </a:r>
            <a:r>
              <a:rPr lang="en-ZA" sz="8800" i="1" dirty="0" err="1" smtClean="0">
                <a:solidFill>
                  <a:srgbClr val="004821"/>
                </a:solidFill>
              </a:rPr>
              <a:t>Yosĕph</a:t>
            </a:r>
            <a:r>
              <a:rPr lang="en-ZA" sz="8800" i="1" dirty="0" smtClean="0">
                <a:solidFill>
                  <a:srgbClr val="004821"/>
                </a:solidFill>
              </a:rPr>
              <a:t>, “See, I am dying, but Elohim shall be with you and bring you back to the land of your fathers. “And I, I have given to you one portion above your brothers, which I took from the hand of the Amorite with my sword and with my bow</a:t>
            </a:r>
            <a:r>
              <a:rPr lang="en-ZA" sz="8800" b="1" i="1" dirty="0" smtClean="0">
                <a:solidFill>
                  <a:srgbClr val="004821"/>
                </a:solidFill>
              </a:rPr>
              <a:t>.” (Genesis </a:t>
            </a:r>
            <a:r>
              <a:rPr lang="en-ZA" sz="8800" b="1" i="1" dirty="0" smtClean="0">
                <a:solidFill>
                  <a:srgbClr val="004821"/>
                </a:solidFill>
              </a:rPr>
              <a:t>48:21-22)</a:t>
            </a:r>
            <a:endParaRPr lang="en-ZA" sz="8800" b="1" i="1" dirty="0" smtClean="0">
              <a:solidFill>
                <a:srgbClr val="004821"/>
              </a:solidFill>
            </a:endParaRPr>
          </a:p>
          <a:p>
            <a:pPr algn="just">
              <a:lnSpc>
                <a:spcPts val="2600"/>
              </a:lnSpc>
            </a:pPr>
            <a:r>
              <a:rPr lang="en-ZA" sz="8800" b="0" dirty="0" smtClean="0"/>
              <a:t>Israel </a:t>
            </a:r>
            <a:r>
              <a:rPr lang="en-ZA" sz="8800" b="0" dirty="0" smtClean="0"/>
              <a:t>had adopted </a:t>
            </a:r>
            <a:r>
              <a:rPr lang="en-ZA" sz="8800" b="0" dirty="0" smtClean="0"/>
              <a:t>Joseph’s </a:t>
            </a:r>
            <a:r>
              <a:rPr lang="en-ZA" sz="8800" b="0" dirty="0" smtClean="0"/>
              <a:t>two sons in order to give them each a portion; in essence, giving </a:t>
            </a:r>
            <a:r>
              <a:rPr lang="en-ZA" sz="8800" b="0" dirty="0" smtClean="0"/>
              <a:t>joseph </a:t>
            </a:r>
            <a:r>
              <a:rPr lang="en-ZA" sz="8800" b="0" dirty="0" smtClean="0"/>
              <a:t>a portion above his brothers. What “</a:t>
            </a:r>
            <a:r>
              <a:rPr lang="en-ZA" sz="8800" b="0" i="1" dirty="0" smtClean="0"/>
              <a:t>portion” </a:t>
            </a:r>
            <a:r>
              <a:rPr lang="en-ZA" sz="8800" b="0" dirty="0" smtClean="0"/>
              <a:t>was the extra one? Does it matter? You see, the word in Hebrew here for </a:t>
            </a:r>
            <a:r>
              <a:rPr lang="en-ZA" sz="8800" b="0" i="1" dirty="0" smtClean="0"/>
              <a:t>“portion” is “</a:t>
            </a:r>
            <a:r>
              <a:rPr lang="en-ZA" sz="8800" b="0" i="1" dirty="0" err="1" smtClean="0"/>
              <a:t>Shekem</a:t>
            </a:r>
            <a:r>
              <a:rPr lang="en-ZA" sz="8800" b="0" i="1" dirty="0" smtClean="0"/>
              <a:t>”. “</a:t>
            </a:r>
            <a:r>
              <a:rPr lang="en-ZA" sz="8800" b="0" i="1" dirty="0" err="1" smtClean="0"/>
              <a:t>Shekem</a:t>
            </a:r>
            <a:r>
              <a:rPr lang="en-ZA" sz="8800" b="0" dirty="0" smtClean="0"/>
              <a:t>” literally means </a:t>
            </a:r>
            <a:r>
              <a:rPr lang="en-ZA" sz="8800" b="0" i="1" dirty="0" smtClean="0"/>
              <a:t>“the shoulder</a:t>
            </a:r>
            <a:r>
              <a:rPr lang="en-ZA" sz="8800" b="0" dirty="0" smtClean="0"/>
              <a:t>”, a </a:t>
            </a:r>
            <a:r>
              <a:rPr lang="en-ZA" sz="8800" b="0" i="1" dirty="0" smtClean="0"/>
              <a:t>“portion of the upper back”. </a:t>
            </a:r>
            <a:r>
              <a:rPr lang="en-ZA" sz="8800" b="0" dirty="0" smtClean="0"/>
              <a:t>o, the </a:t>
            </a:r>
            <a:r>
              <a:rPr lang="en-ZA" sz="8800" b="0" i="1" dirty="0" smtClean="0"/>
              <a:t>“portion” is “</a:t>
            </a:r>
            <a:r>
              <a:rPr lang="en-ZA" sz="8800" b="0" i="1" dirty="0" err="1" smtClean="0"/>
              <a:t>Shekem</a:t>
            </a:r>
            <a:r>
              <a:rPr lang="en-ZA" sz="8800" b="0" dirty="0" smtClean="0"/>
              <a:t>” because “</a:t>
            </a:r>
            <a:r>
              <a:rPr lang="en-ZA" sz="8800" b="0" i="1" dirty="0" err="1" smtClean="0"/>
              <a:t>Shekem</a:t>
            </a:r>
            <a:r>
              <a:rPr lang="en-ZA" sz="8800" b="0" dirty="0" smtClean="0"/>
              <a:t>” here means “</a:t>
            </a:r>
            <a:r>
              <a:rPr lang="en-ZA" sz="8800" b="0" i="1" dirty="0" smtClean="0"/>
              <a:t>the portion”. </a:t>
            </a:r>
            <a:r>
              <a:rPr lang="en-ZA" sz="8800" b="0" dirty="0" smtClean="0"/>
              <a:t>“</a:t>
            </a:r>
            <a:r>
              <a:rPr lang="en-ZA" sz="8800" b="0" i="1" dirty="0" err="1" smtClean="0"/>
              <a:t>Shekem</a:t>
            </a:r>
            <a:r>
              <a:rPr lang="en-ZA" sz="8800" b="0" i="1" dirty="0" smtClean="0"/>
              <a:t>” </a:t>
            </a:r>
            <a:r>
              <a:rPr lang="en-ZA" sz="8800" b="0" dirty="0" smtClean="0"/>
              <a:t>is in the very “</a:t>
            </a:r>
            <a:r>
              <a:rPr lang="en-ZA" sz="8800" b="0" i="1" dirty="0" smtClean="0"/>
              <a:t>portion</a:t>
            </a:r>
            <a:r>
              <a:rPr lang="en-ZA" sz="8800" b="0" dirty="0" smtClean="0"/>
              <a:t>” that Ephraim would get in “</a:t>
            </a:r>
            <a:r>
              <a:rPr lang="en-ZA" sz="8800" b="0" i="1" dirty="0" smtClean="0"/>
              <a:t>The Land</a:t>
            </a:r>
            <a:r>
              <a:rPr lang="en-ZA" sz="8800" b="0" dirty="0" smtClean="0"/>
              <a:t>” (by casting lots) as the Children of </a:t>
            </a:r>
            <a:r>
              <a:rPr lang="en-ZA" sz="8800" b="0" dirty="0" smtClean="0"/>
              <a:t>Israel </a:t>
            </a:r>
            <a:r>
              <a:rPr lang="en-ZA" sz="8800" b="0" dirty="0" smtClean="0"/>
              <a:t>were preparing to come in and receive their inheritance, at the end of the exodus. </a:t>
            </a:r>
            <a:r>
              <a:rPr lang="en-ZA" sz="8800" b="0" dirty="0" err="1" smtClean="0"/>
              <a:t>Shekem</a:t>
            </a:r>
            <a:r>
              <a:rPr lang="en-ZA" sz="8800" b="0" dirty="0" smtClean="0"/>
              <a:t> would also become the capitol of the Northern Kingdom of </a:t>
            </a:r>
            <a:r>
              <a:rPr lang="en-ZA" sz="8800" b="0" dirty="0" smtClean="0"/>
              <a:t>Israel </a:t>
            </a:r>
            <a:r>
              <a:rPr lang="en-ZA" sz="8800" b="0" dirty="0" smtClean="0"/>
              <a:t>and the last city to be taken by the Assyrians in 722 BCE. </a:t>
            </a:r>
          </a:p>
          <a:p>
            <a:pPr>
              <a:lnSpc>
                <a:spcPts val="2300"/>
              </a:lnSpc>
            </a:pP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32</a:t>
            </a:fld>
            <a:endParaRPr lang="en-Z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SHEKEM</a:t>
            </a:r>
            <a:endParaRPr lang="en-ZA" dirty="0"/>
          </a:p>
        </p:txBody>
      </p:sp>
      <p:sp>
        <p:nvSpPr>
          <p:cNvPr id="3" name="Content Placeholder 2"/>
          <p:cNvSpPr>
            <a:spLocks noGrp="1"/>
          </p:cNvSpPr>
          <p:nvPr>
            <p:ph idx="1"/>
          </p:nvPr>
        </p:nvSpPr>
        <p:spPr/>
        <p:txBody>
          <a:bodyPr>
            <a:normAutofit/>
          </a:bodyPr>
          <a:lstStyle/>
          <a:p>
            <a:pPr algn="just"/>
            <a:r>
              <a:rPr lang="en-ZA" b="0" dirty="0" err="1" smtClean="0"/>
              <a:t>Shekem</a:t>
            </a:r>
            <a:r>
              <a:rPr lang="en-ZA" b="0" dirty="0" smtClean="0"/>
              <a:t> </a:t>
            </a:r>
            <a:r>
              <a:rPr lang="en-ZA" b="0" dirty="0" smtClean="0"/>
              <a:t>was a city in the middle of the land of the Amorites, yet </a:t>
            </a:r>
            <a:r>
              <a:rPr lang="en-ZA" b="0" dirty="0" smtClean="0"/>
              <a:t>Jacob </a:t>
            </a:r>
            <a:r>
              <a:rPr lang="en-ZA" b="0" dirty="0" smtClean="0"/>
              <a:t>never killed an Amorite. But, </a:t>
            </a:r>
            <a:r>
              <a:rPr lang="en-ZA" b="0" dirty="0" smtClean="0"/>
              <a:t>Israel </a:t>
            </a:r>
            <a:r>
              <a:rPr lang="en-ZA" b="0" dirty="0" smtClean="0"/>
              <a:t>did indeed take </a:t>
            </a:r>
            <a:r>
              <a:rPr lang="en-ZA" b="0" dirty="0" err="1" smtClean="0"/>
              <a:t>Shekem</a:t>
            </a:r>
            <a:r>
              <a:rPr lang="en-ZA" b="0" dirty="0" smtClean="0"/>
              <a:t> </a:t>
            </a:r>
            <a:r>
              <a:rPr lang="en-ZA" b="0" dirty="0" smtClean="0"/>
              <a:t>from the Amorites by sword and bow, through </a:t>
            </a:r>
            <a:r>
              <a:rPr lang="en-ZA" b="0" dirty="0" smtClean="0"/>
              <a:t>Simeon </a:t>
            </a:r>
            <a:r>
              <a:rPr lang="en-ZA" b="0" dirty="0" smtClean="0"/>
              <a:t>and Levi, and they killed all the men. </a:t>
            </a:r>
          </a:p>
          <a:p>
            <a:pPr algn="just"/>
            <a:r>
              <a:rPr lang="en-ZA" b="0" dirty="0" smtClean="0"/>
              <a:t>Jacob/Israel, </a:t>
            </a:r>
            <a:r>
              <a:rPr lang="en-ZA" b="0" dirty="0" smtClean="0"/>
              <a:t>as the patriarch, takes responsibility for the actions of the family. In fact, back in </a:t>
            </a:r>
            <a:r>
              <a:rPr lang="en-ZA" b="0" i="1" dirty="0" smtClean="0"/>
              <a:t>Genesis</a:t>
            </a:r>
            <a:r>
              <a:rPr lang="en-ZA" i="1" dirty="0" smtClean="0"/>
              <a:t> </a:t>
            </a:r>
            <a:r>
              <a:rPr lang="en-ZA" i="1" dirty="0" smtClean="0"/>
              <a:t>34:30</a:t>
            </a:r>
            <a:r>
              <a:rPr lang="en-ZA" b="0" dirty="0" smtClean="0"/>
              <a:t>, as he is admonishing Shimon and Levi for this deed, he says that they have made him </a:t>
            </a:r>
            <a:r>
              <a:rPr lang="en-ZA" b="0" dirty="0" smtClean="0">
                <a:solidFill>
                  <a:srgbClr val="004821"/>
                </a:solidFill>
              </a:rPr>
              <a:t>“</a:t>
            </a:r>
            <a:r>
              <a:rPr lang="en-ZA" b="0" i="1" dirty="0" smtClean="0">
                <a:solidFill>
                  <a:srgbClr val="004821"/>
                </a:solidFill>
              </a:rPr>
              <a:t>a stench among the inhabitants of the land</a:t>
            </a:r>
            <a:r>
              <a:rPr lang="en-ZA" b="0" dirty="0" smtClean="0">
                <a:solidFill>
                  <a:srgbClr val="004821"/>
                </a:solidFill>
              </a:rPr>
              <a:t>”. </a:t>
            </a:r>
          </a:p>
          <a:p>
            <a:pPr algn="just"/>
            <a:r>
              <a:rPr lang="en-ZA" b="0" dirty="0" smtClean="0"/>
              <a:t>And, in Chapter 49, as </a:t>
            </a:r>
            <a:r>
              <a:rPr lang="en-ZA" b="0" dirty="0" smtClean="0"/>
              <a:t>Israel </a:t>
            </a:r>
            <a:r>
              <a:rPr lang="en-ZA" b="0" dirty="0" smtClean="0"/>
              <a:t>prophesies over his sons, he says of them in verse 5; </a:t>
            </a:r>
            <a:r>
              <a:rPr lang="en-ZA" b="0" dirty="0" smtClean="0">
                <a:solidFill>
                  <a:srgbClr val="004821"/>
                </a:solidFill>
              </a:rPr>
              <a:t>“</a:t>
            </a:r>
            <a:r>
              <a:rPr lang="en-ZA" b="0" i="1" dirty="0" err="1" smtClean="0">
                <a:solidFill>
                  <a:srgbClr val="004821"/>
                </a:solidFill>
              </a:rPr>
              <a:t>Shim‟on</a:t>
            </a:r>
            <a:r>
              <a:rPr lang="en-ZA" b="0" i="1" dirty="0" smtClean="0">
                <a:solidFill>
                  <a:srgbClr val="004821"/>
                </a:solidFill>
              </a:rPr>
              <a:t> and Lewi are brothers, their weapons are implements of violence</a:t>
            </a:r>
            <a:r>
              <a:rPr lang="en-ZA" b="0" dirty="0" smtClean="0">
                <a:solidFill>
                  <a:srgbClr val="004821"/>
                </a:solidFill>
              </a:rPr>
              <a:t>.” </a:t>
            </a:r>
            <a:r>
              <a:rPr lang="en-ZA" b="0" dirty="0" smtClean="0"/>
              <a:t>It’s interesting to note that the symbol for the tribe of </a:t>
            </a:r>
            <a:r>
              <a:rPr lang="en-ZA" b="0" dirty="0" smtClean="0"/>
              <a:t>Simeon </a:t>
            </a:r>
            <a:r>
              <a:rPr lang="en-ZA" b="0" dirty="0" smtClean="0"/>
              <a:t>is the sword. The oral accounts have always stated that, prior to the </a:t>
            </a:r>
            <a:r>
              <a:rPr lang="en-ZA" b="0" dirty="0" smtClean="0">
                <a:solidFill>
                  <a:srgbClr val="004821"/>
                </a:solidFill>
              </a:rPr>
              <a:t>“</a:t>
            </a:r>
            <a:r>
              <a:rPr lang="en-ZA" b="0" i="1" dirty="0" smtClean="0">
                <a:solidFill>
                  <a:srgbClr val="004821"/>
                </a:solidFill>
              </a:rPr>
              <a:t>Breastplate of the High Priest</a:t>
            </a:r>
            <a:r>
              <a:rPr lang="en-ZA" b="0" dirty="0" smtClean="0">
                <a:solidFill>
                  <a:srgbClr val="004821"/>
                </a:solidFill>
              </a:rPr>
              <a:t>”, </a:t>
            </a:r>
            <a:r>
              <a:rPr lang="en-ZA" b="0" dirty="0" smtClean="0"/>
              <a:t>a bow was the symbol for Levi.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33</a:t>
            </a:fld>
            <a:endParaRPr lang="en-ZA"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GATHER TOGETHER</a:t>
            </a:r>
            <a:endParaRPr lang="en-ZA" dirty="0"/>
          </a:p>
        </p:txBody>
      </p:sp>
      <p:sp>
        <p:nvSpPr>
          <p:cNvPr id="3" name="Content Placeholder 2"/>
          <p:cNvSpPr>
            <a:spLocks noGrp="1"/>
          </p:cNvSpPr>
          <p:nvPr>
            <p:ph idx="1"/>
          </p:nvPr>
        </p:nvSpPr>
        <p:spPr/>
        <p:txBody>
          <a:bodyPr>
            <a:normAutofit fontScale="92500"/>
          </a:bodyPr>
          <a:lstStyle/>
          <a:p>
            <a:pPr algn="ctr"/>
            <a:r>
              <a:rPr lang="en-ZA" sz="2400" i="1" dirty="0" smtClean="0">
                <a:solidFill>
                  <a:srgbClr val="004821"/>
                </a:solidFill>
              </a:rPr>
              <a:t>And </a:t>
            </a:r>
            <a:r>
              <a:rPr lang="en-ZA" sz="2400" i="1" dirty="0" err="1" smtClean="0">
                <a:solidFill>
                  <a:srgbClr val="004821"/>
                </a:solidFill>
              </a:rPr>
              <a:t>Yaʽaqob</a:t>
            </a:r>
            <a:r>
              <a:rPr lang="en-ZA" sz="2400" i="1" dirty="0" smtClean="0">
                <a:solidFill>
                  <a:srgbClr val="004821"/>
                </a:solidFill>
              </a:rPr>
              <a:t>̱ called his sons and said, “Gather together, so that I declare to you what is to befall you in the last days: </a:t>
            </a:r>
            <a:r>
              <a:rPr lang="en-ZA" sz="2400" b="1" i="1" dirty="0" smtClean="0">
                <a:solidFill>
                  <a:srgbClr val="004821"/>
                </a:solidFill>
              </a:rPr>
              <a:t>(Genesis </a:t>
            </a:r>
            <a:r>
              <a:rPr lang="en-ZA" sz="2400" b="1" i="1" dirty="0" smtClean="0">
                <a:solidFill>
                  <a:srgbClr val="004821"/>
                </a:solidFill>
              </a:rPr>
              <a:t>49:1)</a:t>
            </a:r>
            <a:endParaRPr lang="en-ZA" sz="2400" b="1" i="1" dirty="0" smtClean="0">
              <a:solidFill>
                <a:srgbClr val="004821"/>
              </a:solidFill>
            </a:endParaRPr>
          </a:p>
          <a:p>
            <a:r>
              <a:rPr lang="en-ZA" sz="2400" dirty="0" smtClean="0">
                <a:solidFill>
                  <a:srgbClr val="C00000"/>
                </a:solidFill>
              </a:rPr>
              <a:t>RABBI AVRAHAM GREENBAUM </a:t>
            </a:r>
            <a:r>
              <a:rPr lang="en-ZA" sz="2400" b="0" i="1" dirty="0" smtClean="0">
                <a:solidFill>
                  <a:srgbClr val="C00000"/>
                </a:solidFill>
              </a:rPr>
              <a:t>“According to tradition, At the time when Jacob our father assembled his sons in Egypt at the hour of his death, he commanded and spurred them on in the unification of the name of </a:t>
            </a:r>
            <a:r>
              <a:rPr lang="he-IL" sz="2400" dirty="0" smtClean="0">
                <a:solidFill>
                  <a:srgbClr val="C00000"/>
                </a:solidFill>
              </a:rPr>
              <a:t>יהוה</a:t>
            </a:r>
            <a:r>
              <a:rPr lang="en-ZA" sz="2400" b="0" i="1" dirty="0" smtClean="0">
                <a:solidFill>
                  <a:srgbClr val="C00000"/>
                </a:solidFill>
              </a:rPr>
              <a:t> and that they should follow the path of </a:t>
            </a:r>
            <a:r>
              <a:rPr lang="he-IL" sz="2400" dirty="0" smtClean="0">
                <a:solidFill>
                  <a:srgbClr val="C00000"/>
                </a:solidFill>
              </a:rPr>
              <a:t>יהוה</a:t>
            </a:r>
            <a:r>
              <a:rPr lang="en-ZA" sz="2400" b="0" i="1" dirty="0" smtClean="0">
                <a:solidFill>
                  <a:srgbClr val="C00000"/>
                </a:solidFill>
              </a:rPr>
              <a:t> that Abraham and Isaac his father walked. He asked them and said, 'My sons, maybe someone among you is flawed and does not stand with me in the Unification of the Name?' They all answered and said, 'Hear Israel </a:t>
            </a:r>
            <a:r>
              <a:rPr lang="en-ZA" sz="2400" b="0" i="1" dirty="0" err="1" smtClean="0">
                <a:solidFill>
                  <a:srgbClr val="C00000"/>
                </a:solidFill>
              </a:rPr>
              <a:t>HaShem</a:t>
            </a:r>
            <a:r>
              <a:rPr lang="en-ZA" sz="2400" b="0" i="1" dirty="0" smtClean="0">
                <a:solidFill>
                  <a:srgbClr val="C00000"/>
                </a:solidFill>
              </a:rPr>
              <a:t> our </a:t>
            </a:r>
            <a:r>
              <a:rPr lang="he-IL" sz="2400" dirty="0" smtClean="0">
                <a:solidFill>
                  <a:srgbClr val="C00000"/>
                </a:solidFill>
              </a:rPr>
              <a:t>יהוה</a:t>
            </a:r>
            <a:r>
              <a:rPr lang="en-ZA" sz="2400" b="0" i="1" dirty="0" smtClean="0">
                <a:solidFill>
                  <a:srgbClr val="C00000"/>
                </a:solidFill>
              </a:rPr>
              <a:t> </a:t>
            </a:r>
            <a:r>
              <a:rPr lang="en-ZA" sz="2400" b="0" i="1" dirty="0" err="1" smtClean="0">
                <a:solidFill>
                  <a:srgbClr val="C00000"/>
                </a:solidFill>
              </a:rPr>
              <a:t>HaShem</a:t>
            </a:r>
            <a:r>
              <a:rPr lang="en-ZA" sz="2400" b="0" i="1" dirty="0" smtClean="0">
                <a:solidFill>
                  <a:srgbClr val="C00000"/>
                </a:solidFill>
              </a:rPr>
              <a:t> is One' -- that is, 'Hear from us, our father Israel, </a:t>
            </a:r>
            <a:r>
              <a:rPr lang="en-ZA" sz="2400" b="0" i="1" dirty="0" err="1" smtClean="0">
                <a:solidFill>
                  <a:srgbClr val="C00000"/>
                </a:solidFill>
              </a:rPr>
              <a:t>HaShem</a:t>
            </a:r>
            <a:r>
              <a:rPr lang="en-ZA" sz="2400" b="0" i="1" dirty="0" smtClean="0">
                <a:solidFill>
                  <a:srgbClr val="C00000"/>
                </a:solidFill>
              </a:rPr>
              <a:t> our </a:t>
            </a:r>
            <a:r>
              <a:rPr lang="he-IL" sz="2400" dirty="0" smtClean="0">
                <a:solidFill>
                  <a:srgbClr val="C00000"/>
                </a:solidFill>
              </a:rPr>
              <a:t>יהוה</a:t>
            </a:r>
            <a:r>
              <a:rPr lang="en-ZA" sz="2400" b="0" i="1" dirty="0" smtClean="0">
                <a:solidFill>
                  <a:srgbClr val="C00000"/>
                </a:solidFill>
              </a:rPr>
              <a:t>, </a:t>
            </a:r>
            <a:r>
              <a:rPr lang="en-ZA" sz="2400" b="0" i="1" dirty="0" err="1" smtClean="0">
                <a:solidFill>
                  <a:srgbClr val="C00000"/>
                </a:solidFill>
              </a:rPr>
              <a:t>HaShem</a:t>
            </a:r>
            <a:r>
              <a:rPr lang="en-ZA" sz="2400" b="0" i="1" dirty="0" smtClean="0">
                <a:solidFill>
                  <a:srgbClr val="C00000"/>
                </a:solidFill>
              </a:rPr>
              <a:t> is one'. The old man answered 'Blessed be the Name of the Glory of His Kingship forever and ever!' And this is why all Israel has the custom of repeating the expression of the praise used by Israel when he was an old man after this verse. (</a:t>
            </a:r>
            <a:r>
              <a:rPr lang="en-ZA" sz="2400" b="0" i="1" dirty="0" err="1" smtClean="0">
                <a:solidFill>
                  <a:srgbClr val="C00000"/>
                </a:solidFill>
              </a:rPr>
              <a:t>Rambam</a:t>
            </a:r>
            <a:r>
              <a:rPr lang="en-ZA" sz="2400" b="0" i="1" dirty="0" smtClean="0">
                <a:solidFill>
                  <a:srgbClr val="C00000"/>
                </a:solidFill>
              </a:rPr>
              <a:t>, Laws of Recital of </a:t>
            </a:r>
            <a:r>
              <a:rPr lang="en-ZA" sz="2400" b="0" i="1" dirty="0" err="1" smtClean="0">
                <a:solidFill>
                  <a:srgbClr val="C00000"/>
                </a:solidFill>
              </a:rPr>
              <a:t>Shema</a:t>
            </a:r>
            <a:r>
              <a:rPr lang="en-ZA" sz="2400" b="0" i="1" dirty="0" smtClean="0">
                <a:solidFill>
                  <a:srgbClr val="C00000"/>
                </a:solidFill>
              </a:rPr>
              <a:t> Ch. 1:4)”. </a:t>
            </a:r>
          </a:p>
          <a:p>
            <a:endParaRPr lang="en-ZA"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34</a:t>
            </a:fld>
            <a:endParaRPr lang="en-ZA"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GATHER TOGETHER</a:t>
            </a:r>
            <a:endParaRPr lang="en-ZA" dirty="0"/>
          </a:p>
        </p:txBody>
      </p:sp>
      <p:sp>
        <p:nvSpPr>
          <p:cNvPr id="3" name="Content Placeholder 2"/>
          <p:cNvSpPr>
            <a:spLocks noGrp="1"/>
          </p:cNvSpPr>
          <p:nvPr>
            <p:ph idx="1"/>
          </p:nvPr>
        </p:nvSpPr>
        <p:spPr/>
        <p:txBody>
          <a:bodyPr>
            <a:noAutofit/>
          </a:bodyPr>
          <a:lstStyle/>
          <a:p>
            <a:pPr algn="ctr">
              <a:lnSpc>
                <a:spcPts val="2300"/>
              </a:lnSpc>
            </a:pPr>
            <a:r>
              <a:rPr lang="en-ZA" b="1" i="1" dirty="0" err="1" smtClean="0">
                <a:solidFill>
                  <a:srgbClr val="004821"/>
                </a:solidFill>
              </a:rPr>
              <a:t>Bereshith</a:t>
            </a:r>
            <a:r>
              <a:rPr lang="en-ZA" b="1" i="1" dirty="0" smtClean="0">
                <a:solidFill>
                  <a:srgbClr val="004821"/>
                </a:solidFill>
              </a:rPr>
              <a:t> 49:1-2 </a:t>
            </a:r>
            <a:r>
              <a:rPr lang="en-ZA" i="1" dirty="0" smtClean="0">
                <a:solidFill>
                  <a:srgbClr val="004821"/>
                </a:solidFill>
              </a:rPr>
              <a:t>And </a:t>
            </a:r>
            <a:r>
              <a:rPr lang="en-ZA" i="1" dirty="0" err="1" smtClean="0">
                <a:solidFill>
                  <a:srgbClr val="004821"/>
                </a:solidFill>
              </a:rPr>
              <a:t>Ya’acov</a:t>
            </a:r>
            <a:r>
              <a:rPr lang="en-ZA" i="1" dirty="0" smtClean="0">
                <a:solidFill>
                  <a:srgbClr val="004821"/>
                </a:solidFill>
              </a:rPr>
              <a:t> called his sons and said, "Gather together (</a:t>
            </a:r>
            <a:r>
              <a:rPr lang="en-ZA" i="1" dirty="0" err="1" smtClean="0">
                <a:solidFill>
                  <a:srgbClr val="004821"/>
                </a:solidFill>
              </a:rPr>
              <a:t>ha’asfu</a:t>
            </a:r>
            <a:r>
              <a:rPr lang="en-ZA" i="1" dirty="0" smtClean="0">
                <a:solidFill>
                  <a:srgbClr val="004821"/>
                </a:solidFill>
              </a:rPr>
              <a:t>), that I may tell you what shall befall you in the end of days: "Come together (</a:t>
            </a:r>
            <a:r>
              <a:rPr lang="en-ZA" i="1" dirty="0" err="1" smtClean="0">
                <a:solidFill>
                  <a:srgbClr val="004821"/>
                </a:solidFill>
              </a:rPr>
              <a:t>hekavstu</a:t>
            </a:r>
            <a:r>
              <a:rPr lang="en-ZA" i="1" dirty="0" smtClean="0">
                <a:solidFill>
                  <a:srgbClr val="004821"/>
                </a:solidFill>
              </a:rPr>
              <a:t>) and hear, you sons of </a:t>
            </a:r>
            <a:r>
              <a:rPr lang="en-ZA" i="1" dirty="0" err="1" smtClean="0">
                <a:solidFill>
                  <a:srgbClr val="004821"/>
                </a:solidFill>
              </a:rPr>
              <a:t>Ya’acov</a:t>
            </a:r>
            <a:r>
              <a:rPr lang="en-ZA" i="1" dirty="0" smtClean="0">
                <a:solidFill>
                  <a:srgbClr val="004821"/>
                </a:solidFill>
              </a:rPr>
              <a:t>, and listen to Israel your father.</a:t>
            </a:r>
          </a:p>
          <a:p>
            <a:pPr>
              <a:lnSpc>
                <a:spcPts val="2300"/>
              </a:lnSpc>
            </a:pPr>
            <a:r>
              <a:rPr lang="en-ZA" dirty="0" smtClean="0"/>
              <a:t>Jacob </a:t>
            </a:r>
            <a:r>
              <a:rPr lang="en-ZA" dirty="0" smtClean="0"/>
              <a:t>focuses on a future time when the tribes must purposely </a:t>
            </a:r>
            <a:r>
              <a:rPr lang="en-ZA" i="1" dirty="0" smtClean="0"/>
              <a:t>“gather together”. He uses two  </a:t>
            </a:r>
            <a:r>
              <a:rPr lang="en-ZA" dirty="0" smtClean="0"/>
              <a:t>Hebrew verbs that represent coming together. He tells them - </a:t>
            </a:r>
            <a:r>
              <a:rPr lang="en-ZA" i="1" dirty="0" smtClean="0"/>
              <a:t>“become a single group…reconcile yourselves.” There must not be any inner jealousies, hatred, or rivalries. Following the call to </a:t>
            </a:r>
            <a:r>
              <a:rPr lang="en-ZA" dirty="0" smtClean="0"/>
              <a:t>unity, he goes on to speak of their uniqueness – prophesied diversity within a unified Israel. This is a picture of the chosen people in the </a:t>
            </a:r>
            <a:r>
              <a:rPr lang="en-ZA" i="1" dirty="0" smtClean="0"/>
              <a:t>“end of days.” The nation cannot function unless these tribes </a:t>
            </a:r>
            <a:r>
              <a:rPr lang="en-ZA" dirty="0" smtClean="0"/>
              <a:t>are all unified.</a:t>
            </a:r>
          </a:p>
          <a:p>
            <a:pPr algn="ctr">
              <a:lnSpc>
                <a:spcPts val="2300"/>
              </a:lnSpc>
            </a:pPr>
            <a:r>
              <a:rPr lang="en-ZA" i="1" dirty="0" smtClean="0">
                <a:solidFill>
                  <a:srgbClr val="004821"/>
                </a:solidFill>
              </a:rPr>
              <a:t>“And if a reign is divided against itself, that reign is unable to stand. </a:t>
            </a:r>
            <a:r>
              <a:rPr lang="en-ZA" b="1" i="1" dirty="0" smtClean="0">
                <a:solidFill>
                  <a:srgbClr val="004821"/>
                </a:solidFill>
              </a:rPr>
              <a:t>(Mark </a:t>
            </a:r>
            <a:r>
              <a:rPr lang="en-ZA" b="1" i="1" dirty="0" smtClean="0">
                <a:solidFill>
                  <a:srgbClr val="004821"/>
                </a:solidFill>
              </a:rPr>
              <a:t>3:24)</a:t>
            </a:r>
            <a:endParaRPr lang="en-ZA" b="1" i="1" dirty="0" smtClean="0">
              <a:solidFill>
                <a:srgbClr val="004821"/>
              </a:solidFill>
            </a:endParaRPr>
          </a:p>
          <a:p>
            <a:pPr>
              <a:lnSpc>
                <a:spcPts val="2300"/>
              </a:lnSpc>
            </a:pPr>
            <a:r>
              <a:rPr lang="en-ZA" dirty="0" smtClean="0"/>
              <a:t>Unity is crucial for the end times. Thus </a:t>
            </a:r>
            <a:r>
              <a:rPr lang="en-ZA" dirty="0" smtClean="0"/>
              <a:t>Jacob </a:t>
            </a:r>
            <a:r>
              <a:rPr lang="en-ZA" dirty="0" smtClean="0"/>
              <a:t>begins with a strong call to come together, and follows with blessings</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35</a:t>
            </a:fld>
            <a:endParaRPr lang="en-ZA"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REUBEN</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a:t>
            </a:r>
            <a:r>
              <a:rPr lang="en-ZA" i="1" dirty="0" err="1" smtClean="0">
                <a:solidFill>
                  <a:srgbClr val="004821"/>
                </a:solidFill>
              </a:rPr>
              <a:t>Re’uḇĕn</a:t>
            </a:r>
            <a:r>
              <a:rPr lang="en-ZA" i="1" dirty="0" smtClean="0">
                <a:solidFill>
                  <a:srgbClr val="004821"/>
                </a:solidFill>
              </a:rPr>
              <a:t>, you are my first-born, my power and the beginning of my strength, the </a:t>
            </a:r>
            <a:r>
              <a:rPr lang="en-ZA" i="1" dirty="0" err="1" smtClean="0">
                <a:solidFill>
                  <a:srgbClr val="004821"/>
                </a:solidFill>
              </a:rPr>
              <a:t>excellency</a:t>
            </a:r>
            <a:r>
              <a:rPr lang="en-ZA" i="1" dirty="0" smtClean="0">
                <a:solidFill>
                  <a:srgbClr val="004821"/>
                </a:solidFill>
              </a:rPr>
              <a:t> of exaltation and the </a:t>
            </a:r>
            <a:r>
              <a:rPr lang="en-ZA" i="1" dirty="0" err="1" smtClean="0">
                <a:solidFill>
                  <a:srgbClr val="004821"/>
                </a:solidFill>
              </a:rPr>
              <a:t>excellency</a:t>
            </a:r>
            <a:r>
              <a:rPr lang="en-ZA" i="1" dirty="0" smtClean="0">
                <a:solidFill>
                  <a:srgbClr val="004821"/>
                </a:solidFill>
              </a:rPr>
              <a:t> of power. “Boiling like water, you do not excel, because you went up to your father’s bed, then you defiled it – he went up to my couch. </a:t>
            </a:r>
            <a:r>
              <a:rPr lang="en-ZA" b="1" i="1" dirty="0" smtClean="0">
                <a:solidFill>
                  <a:srgbClr val="004821"/>
                </a:solidFill>
              </a:rPr>
              <a:t>(Genesis </a:t>
            </a:r>
            <a:r>
              <a:rPr lang="en-ZA" b="1" i="1" dirty="0" smtClean="0">
                <a:solidFill>
                  <a:srgbClr val="004821"/>
                </a:solidFill>
              </a:rPr>
              <a:t>49:3-4)</a:t>
            </a:r>
            <a:endParaRPr lang="en-ZA" b="1" i="1" dirty="0" smtClean="0">
              <a:solidFill>
                <a:srgbClr val="004821"/>
              </a:solidFill>
            </a:endParaRPr>
          </a:p>
          <a:p>
            <a:pPr algn="just">
              <a:lnSpc>
                <a:spcPts val="2100"/>
              </a:lnSpc>
            </a:pPr>
            <a:r>
              <a:rPr lang="en-ZA" b="0" dirty="0" smtClean="0"/>
              <a:t>Reuben </a:t>
            </a:r>
            <a:r>
              <a:rPr lang="en-ZA" b="0" dirty="0" smtClean="0"/>
              <a:t>(#7205) “</a:t>
            </a:r>
            <a:r>
              <a:rPr lang="en-ZA" b="0" i="1" dirty="0" smtClean="0"/>
              <a:t>behold a son”</a:t>
            </a:r>
            <a:r>
              <a:rPr lang="en-ZA" b="0" dirty="0" smtClean="0"/>
              <a:t> the first-born, and from last week’s </a:t>
            </a:r>
            <a:r>
              <a:rPr lang="en-ZA" b="0" dirty="0" err="1" smtClean="0"/>
              <a:t>parsha</a:t>
            </a:r>
            <a:r>
              <a:rPr lang="en-ZA" b="0" dirty="0" smtClean="0"/>
              <a:t>, his sons </a:t>
            </a:r>
            <a:r>
              <a:rPr lang="en-ZA" b="0" dirty="0" err="1" smtClean="0"/>
              <a:t>Hanok</a:t>
            </a:r>
            <a:r>
              <a:rPr lang="en-ZA" b="0" dirty="0" smtClean="0"/>
              <a:t> (#2585) meaning “</a:t>
            </a:r>
            <a:r>
              <a:rPr lang="en-ZA" b="0" i="1" dirty="0" smtClean="0"/>
              <a:t>dedicated</a:t>
            </a:r>
            <a:r>
              <a:rPr lang="en-ZA" b="0" dirty="0" smtClean="0"/>
              <a:t>”, </a:t>
            </a:r>
            <a:r>
              <a:rPr lang="en-ZA" b="0" dirty="0" err="1" smtClean="0"/>
              <a:t>Pallu</a:t>
            </a:r>
            <a:r>
              <a:rPr lang="en-ZA" b="0" dirty="0" smtClean="0"/>
              <a:t> (#6396) meaning “</a:t>
            </a:r>
            <a:r>
              <a:rPr lang="en-ZA" b="0" i="1" dirty="0" smtClean="0"/>
              <a:t>set apart”</a:t>
            </a:r>
            <a:r>
              <a:rPr lang="en-ZA" b="0" dirty="0" smtClean="0"/>
              <a:t>, </a:t>
            </a:r>
            <a:r>
              <a:rPr lang="en-ZA" b="0" dirty="0" err="1" smtClean="0"/>
              <a:t>Hetsron</a:t>
            </a:r>
            <a:r>
              <a:rPr lang="en-ZA" b="0" dirty="0" smtClean="0"/>
              <a:t> (#2696) meaning “</a:t>
            </a:r>
            <a:r>
              <a:rPr lang="en-ZA" b="0" i="1" dirty="0" smtClean="0"/>
              <a:t>surrounded by a fence or hedge</a:t>
            </a:r>
            <a:r>
              <a:rPr lang="en-ZA" b="0" dirty="0" smtClean="0"/>
              <a:t>” and </a:t>
            </a:r>
            <a:r>
              <a:rPr lang="en-ZA" b="0" dirty="0" err="1" smtClean="0"/>
              <a:t>Karmi</a:t>
            </a:r>
            <a:r>
              <a:rPr lang="en-ZA" b="0" dirty="0" smtClean="0"/>
              <a:t> (#3756) meaning “</a:t>
            </a:r>
            <a:r>
              <a:rPr lang="en-ZA" b="0" i="1" dirty="0" smtClean="0"/>
              <a:t>keeper of my vineyard</a:t>
            </a:r>
            <a:r>
              <a:rPr lang="en-ZA" b="0" dirty="0" smtClean="0"/>
              <a:t>”. </a:t>
            </a:r>
          </a:p>
          <a:p>
            <a:pPr algn="just">
              <a:lnSpc>
                <a:spcPts val="2100"/>
              </a:lnSpc>
            </a:pPr>
            <a:r>
              <a:rPr lang="en-ZA" b="0" dirty="0" smtClean="0"/>
              <a:t>From the Tribe of </a:t>
            </a:r>
            <a:r>
              <a:rPr lang="en-ZA" b="0" dirty="0" smtClean="0"/>
              <a:t>Reuben </a:t>
            </a:r>
            <a:r>
              <a:rPr lang="en-ZA" b="0" dirty="0" smtClean="0"/>
              <a:t>we understand the following: </a:t>
            </a:r>
            <a:r>
              <a:rPr lang="en-ZA" b="0" dirty="0" smtClean="0">
                <a:solidFill>
                  <a:srgbClr val="C00000"/>
                </a:solidFill>
              </a:rPr>
              <a:t>“</a:t>
            </a:r>
            <a:r>
              <a:rPr lang="en-ZA" b="0" i="1" dirty="0" smtClean="0">
                <a:solidFill>
                  <a:srgbClr val="C00000"/>
                </a:solidFill>
              </a:rPr>
              <a:t>Behold a son, the first-born, dedicated, set apart, surrounded by a hedge, keeper of my vineyard.”</a:t>
            </a:r>
            <a:r>
              <a:rPr lang="en-ZA" b="0" dirty="0" smtClean="0">
                <a:solidFill>
                  <a:srgbClr val="C00000"/>
                </a:solidFill>
              </a:rPr>
              <a:t> </a:t>
            </a:r>
            <a:r>
              <a:rPr lang="en-ZA" b="0" dirty="0" smtClean="0"/>
              <a:t>Here we see that as first-born, </a:t>
            </a:r>
            <a:r>
              <a:rPr lang="en-ZA" b="0" dirty="0" smtClean="0"/>
              <a:t>Reuben </a:t>
            </a:r>
            <a:r>
              <a:rPr lang="en-ZA" b="0" dirty="0" smtClean="0"/>
              <a:t>was intended to be the leader of all the tribes. But, in sinning against his own father, he forfeited that right and blessing. </a:t>
            </a:r>
            <a:r>
              <a:rPr lang="en-ZA" b="0" dirty="0" smtClean="0"/>
              <a:t>Moses </a:t>
            </a:r>
            <a:r>
              <a:rPr lang="en-ZA" b="0" dirty="0" smtClean="0"/>
              <a:t>blesses </a:t>
            </a:r>
            <a:r>
              <a:rPr lang="en-ZA" b="0" dirty="0" smtClean="0"/>
              <a:t>Reuben </a:t>
            </a:r>
            <a:r>
              <a:rPr lang="en-ZA" b="0" dirty="0" smtClean="0"/>
              <a:t>in </a:t>
            </a:r>
            <a:r>
              <a:rPr lang="en-ZA" b="0" i="1" dirty="0" smtClean="0">
                <a:solidFill>
                  <a:srgbClr val="004821"/>
                </a:solidFill>
              </a:rPr>
              <a:t>Deuteronomy 33:6; “Let </a:t>
            </a:r>
            <a:r>
              <a:rPr lang="en-ZA" b="0" i="1" dirty="0" err="1" smtClean="0">
                <a:solidFill>
                  <a:srgbClr val="004821"/>
                </a:solidFill>
              </a:rPr>
              <a:t>Re‟uben</a:t>
            </a:r>
            <a:r>
              <a:rPr lang="en-ZA" b="0" i="1" dirty="0" smtClean="0">
                <a:solidFill>
                  <a:srgbClr val="004821"/>
                </a:solidFill>
              </a:rPr>
              <a:t> live, and not die, and let his men be numbered.” </a:t>
            </a:r>
            <a:r>
              <a:rPr lang="en-ZA" b="0" dirty="0" smtClean="0"/>
              <a:t>While </a:t>
            </a:r>
            <a:r>
              <a:rPr lang="en-ZA" b="0" dirty="0" smtClean="0"/>
              <a:t>Reuben </a:t>
            </a:r>
            <a:r>
              <a:rPr lang="en-ZA" b="0" dirty="0" smtClean="0"/>
              <a:t>may have sinned, in the last days, he will live and not die and be numbered in </a:t>
            </a:r>
            <a:r>
              <a:rPr lang="en-ZA" b="0" dirty="0" smtClean="0"/>
              <a:t>Israel </a:t>
            </a:r>
            <a:r>
              <a:rPr lang="en-ZA" b="0" dirty="0" smtClean="0"/>
              <a:t>and find </a:t>
            </a:r>
            <a:r>
              <a:rPr lang="en-ZA" b="0" dirty="0" err="1" smtClean="0"/>
              <a:t>Tikkun</a:t>
            </a:r>
            <a:r>
              <a:rPr lang="en-ZA" b="0" dirty="0" smtClean="0"/>
              <a:t> (restoration)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36</a:t>
            </a:fld>
            <a:endParaRPr lang="en-ZA"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SIMEON</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a:t>
            </a:r>
            <a:r>
              <a:rPr lang="en-ZA" i="1" dirty="0" err="1" smtClean="0">
                <a:solidFill>
                  <a:srgbClr val="004821"/>
                </a:solidFill>
              </a:rPr>
              <a:t>Shimʽon</a:t>
            </a:r>
            <a:r>
              <a:rPr lang="en-ZA" i="1" dirty="0" smtClean="0">
                <a:solidFill>
                  <a:srgbClr val="004821"/>
                </a:solidFill>
              </a:rPr>
              <a:t> and </a:t>
            </a:r>
            <a:r>
              <a:rPr lang="en-ZA" i="1" dirty="0" err="1" smtClean="0">
                <a:solidFill>
                  <a:srgbClr val="004821"/>
                </a:solidFill>
              </a:rPr>
              <a:t>Lĕwi</a:t>
            </a:r>
            <a:r>
              <a:rPr lang="en-ZA" i="1" dirty="0" smtClean="0">
                <a:solidFill>
                  <a:srgbClr val="004821"/>
                </a:solidFill>
              </a:rPr>
              <a:t> are brothers, their weapons are implements of violence. “Let my being not enter their council, let my esteem not be united to their assembly; because they slew a man in their displeasure, and they lamed an ox in pleasure. “Cursed be their displeasure for it is fierce, and their wrath for it is cruel! I divide them in </a:t>
            </a:r>
            <a:r>
              <a:rPr lang="en-ZA" i="1" dirty="0" err="1" smtClean="0">
                <a:solidFill>
                  <a:srgbClr val="004821"/>
                </a:solidFill>
              </a:rPr>
              <a:t>Yaʽaqob</a:t>
            </a:r>
            <a:r>
              <a:rPr lang="en-ZA" i="1" dirty="0" smtClean="0">
                <a:solidFill>
                  <a:srgbClr val="004821"/>
                </a:solidFill>
              </a:rPr>
              <a:t>̱ and scatter them in </a:t>
            </a:r>
            <a:r>
              <a:rPr lang="en-ZA" i="1" dirty="0" err="1" smtClean="0">
                <a:solidFill>
                  <a:srgbClr val="004821"/>
                </a:solidFill>
              </a:rPr>
              <a:t>Yisra’ĕl</a:t>
            </a:r>
            <a:r>
              <a:rPr lang="en-ZA" i="1" dirty="0" smtClean="0">
                <a:solidFill>
                  <a:srgbClr val="004821"/>
                </a:solidFill>
              </a:rPr>
              <a:t>. </a:t>
            </a:r>
            <a:r>
              <a:rPr lang="en-ZA" b="1" i="1" dirty="0" smtClean="0">
                <a:solidFill>
                  <a:srgbClr val="004821"/>
                </a:solidFill>
              </a:rPr>
              <a:t>(Genesis 49:5-7)</a:t>
            </a:r>
          </a:p>
          <a:p>
            <a:pPr algn="just">
              <a:lnSpc>
                <a:spcPts val="2100"/>
              </a:lnSpc>
            </a:pPr>
            <a:r>
              <a:rPr lang="en-ZA" b="0" dirty="0" smtClean="0"/>
              <a:t>Simeon </a:t>
            </a:r>
            <a:r>
              <a:rPr lang="en-ZA" b="0" dirty="0" smtClean="0"/>
              <a:t>(#8095), whose name means </a:t>
            </a:r>
            <a:r>
              <a:rPr lang="en-ZA" b="0" i="1" dirty="0" smtClean="0"/>
              <a:t>“hearing &amp; obeying</a:t>
            </a:r>
            <a:r>
              <a:rPr lang="en-ZA" b="0" dirty="0" smtClean="0"/>
              <a:t>”, from the word </a:t>
            </a:r>
            <a:r>
              <a:rPr lang="en-ZA" b="0" dirty="0" err="1" smtClean="0"/>
              <a:t>Sh’ma</a:t>
            </a:r>
            <a:r>
              <a:rPr lang="en-ZA" b="0" dirty="0" smtClean="0"/>
              <a:t>. His sons </a:t>
            </a:r>
            <a:r>
              <a:rPr lang="en-ZA" b="0" dirty="0" err="1" smtClean="0"/>
              <a:t>Yemu’el</a:t>
            </a:r>
            <a:r>
              <a:rPr lang="en-ZA" b="0" dirty="0" smtClean="0"/>
              <a:t> (#3223) meaning “</a:t>
            </a:r>
            <a:r>
              <a:rPr lang="en-ZA" b="0" i="1" dirty="0" smtClean="0"/>
              <a:t>the day of Elohim</a:t>
            </a:r>
            <a:r>
              <a:rPr lang="en-ZA" b="0" dirty="0" smtClean="0"/>
              <a:t>”, </a:t>
            </a:r>
            <a:r>
              <a:rPr lang="en-ZA" b="0" dirty="0" err="1" smtClean="0"/>
              <a:t>Yamin</a:t>
            </a:r>
            <a:r>
              <a:rPr lang="en-ZA" b="0" dirty="0" smtClean="0"/>
              <a:t> (#3226) meaning </a:t>
            </a:r>
            <a:r>
              <a:rPr lang="en-ZA" b="0" i="1" dirty="0" smtClean="0"/>
              <a:t>“right hand</a:t>
            </a:r>
            <a:r>
              <a:rPr lang="en-ZA" b="0" dirty="0" smtClean="0"/>
              <a:t>”, </a:t>
            </a:r>
            <a:r>
              <a:rPr lang="en-ZA" b="0" dirty="0" err="1" smtClean="0"/>
              <a:t>Ohad</a:t>
            </a:r>
            <a:r>
              <a:rPr lang="en-ZA" b="0" dirty="0" smtClean="0"/>
              <a:t> (#0161) meaning “</a:t>
            </a:r>
            <a:r>
              <a:rPr lang="en-ZA" b="0" i="1" dirty="0" smtClean="0"/>
              <a:t>united</a:t>
            </a:r>
            <a:r>
              <a:rPr lang="en-ZA" b="0" dirty="0" smtClean="0"/>
              <a:t>” as in </a:t>
            </a:r>
            <a:r>
              <a:rPr lang="en-ZA" b="0" dirty="0" err="1" smtClean="0"/>
              <a:t>echad</a:t>
            </a:r>
            <a:r>
              <a:rPr lang="en-ZA" b="0" dirty="0" smtClean="0"/>
              <a:t>, Yakin (#3199) meaning “</a:t>
            </a:r>
            <a:r>
              <a:rPr lang="en-ZA" b="0" i="1" dirty="0" smtClean="0"/>
              <a:t>whom He establishes</a:t>
            </a:r>
            <a:r>
              <a:rPr lang="en-ZA" b="0" dirty="0" smtClean="0"/>
              <a:t>”, </a:t>
            </a:r>
            <a:r>
              <a:rPr lang="en-ZA" b="0" dirty="0" err="1" smtClean="0"/>
              <a:t>Tsohar</a:t>
            </a:r>
            <a:r>
              <a:rPr lang="en-ZA" b="0" dirty="0" smtClean="0"/>
              <a:t> (#6714) meaning </a:t>
            </a:r>
            <a:r>
              <a:rPr lang="en-ZA" b="0" i="1" dirty="0" smtClean="0"/>
              <a:t>“brightness” or “radiance</a:t>
            </a:r>
            <a:r>
              <a:rPr lang="en-ZA" b="0" dirty="0" smtClean="0"/>
              <a:t>” and </a:t>
            </a:r>
            <a:r>
              <a:rPr lang="en-ZA" b="0" dirty="0" err="1" smtClean="0"/>
              <a:t>Sha’ul</a:t>
            </a:r>
            <a:r>
              <a:rPr lang="en-ZA" b="0" dirty="0" smtClean="0"/>
              <a:t> (#7586) meaning “</a:t>
            </a:r>
            <a:r>
              <a:rPr lang="en-ZA" b="0" i="1" dirty="0" smtClean="0"/>
              <a:t>desired”</a:t>
            </a:r>
            <a:r>
              <a:rPr lang="en-ZA" b="0" dirty="0" smtClean="0"/>
              <a:t>, the son of a </a:t>
            </a:r>
            <a:r>
              <a:rPr lang="en-ZA" b="0" dirty="0" smtClean="0"/>
              <a:t>Canaanite </a:t>
            </a:r>
            <a:r>
              <a:rPr lang="en-ZA" b="0" dirty="0" smtClean="0"/>
              <a:t>(#3669 &amp;3665) meaning “</a:t>
            </a:r>
            <a:r>
              <a:rPr lang="en-ZA" b="0" i="1" dirty="0" smtClean="0"/>
              <a:t>humble</a:t>
            </a:r>
            <a:r>
              <a:rPr lang="en-ZA" b="0" dirty="0" smtClean="0"/>
              <a:t>” woman, or bride. </a:t>
            </a:r>
          </a:p>
          <a:p>
            <a:pPr algn="just">
              <a:lnSpc>
                <a:spcPts val="2100"/>
              </a:lnSpc>
            </a:pPr>
            <a:r>
              <a:rPr lang="en-ZA" b="0" dirty="0" smtClean="0"/>
              <a:t>Combined we get “</a:t>
            </a:r>
            <a:r>
              <a:rPr lang="en-ZA" b="0" i="1" dirty="0" smtClean="0">
                <a:solidFill>
                  <a:srgbClr val="C00000"/>
                </a:solidFill>
              </a:rPr>
              <a:t>In the Day of Elohim, when His Right Hand will be united with whom He establishes in radiance, a desired and humble bride.”  </a:t>
            </a:r>
            <a:r>
              <a:rPr lang="en-ZA" b="0" dirty="0" smtClean="0"/>
              <a:t>Simeon </a:t>
            </a:r>
            <a:r>
              <a:rPr lang="en-ZA" b="0" dirty="0" smtClean="0"/>
              <a:t>is scattered in </a:t>
            </a:r>
            <a:r>
              <a:rPr lang="en-ZA" b="0" dirty="0" smtClean="0"/>
              <a:t>Israel </a:t>
            </a:r>
            <a:r>
              <a:rPr lang="en-ZA" b="0" dirty="0" smtClean="0"/>
              <a:t>throughout the world. But, in the last days, those who make </a:t>
            </a:r>
            <a:r>
              <a:rPr lang="en-ZA" b="0" dirty="0" err="1" smtClean="0"/>
              <a:t>teshuvah</a:t>
            </a:r>
            <a:r>
              <a:rPr lang="en-ZA" b="0" dirty="0" smtClean="0"/>
              <a:t>, return to </a:t>
            </a:r>
            <a:r>
              <a:rPr lang="en-ZA" b="0" dirty="0" err="1" smtClean="0"/>
              <a:t>HaShem</a:t>
            </a:r>
            <a:r>
              <a:rPr lang="en-ZA" b="0" dirty="0" smtClean="0"/>
              <a:t> and our </a:t>
            </a:r>
            <a:r>
              <a:rPr lang="en-ZA" b="0" dirty="0" err="1" smtClean="0"/>
              <a:t>Ketubah</a:t>
            </a:r>
            <a:r>
              <a:rPr lang="en-ZA" b="0" dirty="0" smtClean="0"/>
              <a:t> (bridal contract) in humbleness of heart, will be His Bride.</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37</a:t>
            </a:fld>
            <a:endParaRPr lang="en-ZA"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LEVI</a:t>
            </a:r>
            <a:endParaRPr lang="en-ZA" dirty="0"/>
          </a:p>
        </p:txBody>
      </p:sp>
      <p:sp>
        <p:nvSpPr>
          <p:cNvPr id="3" name="Content Placeholder 2"/>
          <p:cNvSpPr>
            <a:spLocks noGrp="1"/>
          </p:cNvSpPr>
          <p:nvPr>
            <p:ph idx="1"/>
          </p:nvPr>
        </p:nvSpPr>
        <p:spPr/>
        <p:txBody>
          <a:bodyPr>
            <a:noAutofit/>
          </a:bodyPr>
          <a:lstStyle/>
          <a:p>
            <a:pPr algn="just">
              <a:lnSpc>
                <a:spcPts val="2600"/>
              </a:lnSpc>
            </a:pPr>
            <a:r>
              <a:rPr lang="en-ZA" b="0" dirty="0" smtClean="0"/>
              <a:t>Levi (#3878) “</a:t>
            </a:r>
            <a:r>
              <a:rPr lang="en-ZA" b="0" i="1" dirty="0" smtClean="0"/>
              <a:t>joined with at the heart</a:t>
            </a:r>
            <a:r>
              <a:rPr lang="en-ZA" b="0" dirty="0" smtClean="0"/>
              <a:t>”. His sons, </a:t>
            </a:r>
            <a:r>
              <a:rPr lang="en-ZA" b="0" dirty="0" err="1" smtClean="0"/>
              <a:t>Gereshon</a:t>
            </a:r>
            <a:r>
              <a:rPr lang="en-ZA" b="0" dirty="0" smtClean="0"/>
              <a:t> (#1648) meaning “</a:t>
            </a:r>
            <a:r>
              <a:rPr lang="en-ZA" b="0" i="1" dirty="0" smtClean="0"/>
              <a:t>exile”, </a:t>
            </a:r>
            <a:r>
              <a:rPr lang="en-ZA" b="0" dirty="0" err="1" smtClean="0"/>
              <a:t>Qehath</a:t>
            </a:r>
            <a:r>
              <a:rPr lang="en-ZA" b="0" dirty="0" smtClean="0"/>
              <a:t> (#6955) meaning “</a:t>
            </a:r>
            <a:r>
              <a:rPr lang="en-ZA" b="0" i="1" dirty="0" smtClean="0"/>
              <a:t>assembly”</a:t>
            </a:r>
            <a:r>
              <a:rPr lang="en-ZA" b="0" dirty="0" smtClean="0"/>
              <a:t> and </a:t>
            </a:r>
            <a:r>
              <a:rPr lang="en-ZA" b="0" dirty="0" err="1" smtClean="0"/>
              <a:t>Merari</a:t>
            </a:r>
            <a:r>
              <a:rPr lang="en-ZA" b="0" dirty="0" smtClean="0"/>
              <a:t> (#4847) meaning </a:t>
            </a:r>
            <a:r>
              <a:rPr lang="en-ZA" b="0" i="1" dirty="0" smtClean="0"/>
              <a:t>“bitter herbs</a:t>
            </a:r>
            <a:r>
              <a:rPr lang="en-ZA" b="0" dirty="0" smtClean="0"/>
              <a:t>”. </a:t>
            </a:r>
          </a:p>
          <a:p>
            <a:pPr>
              <a:lnSpc>
                <a:spcPts val="2600"/>
              </a:lnSpc>
            </a:pPr>
            <a:r>
              <a:rPr lang="en-ZA" b="0" dirty="0" smtClean="0"/>
              <a:t>So of Levi we read; </a:t>
            </a:r>
            <a:r>
              <a:rPr lang="en-ZA" b="0" i="1" dirty="0" smtClean="0">
                <a:solidFill>
                  <a:srgbClr val="C00000"/>
                </a:solidFill>
              </a:rPr>
              <a:t>“He is joined in heart to the exiled assembly, eating the bitter herbs.</a:t>
            </a:r>
            <a:r>
              <a:rPr lang="en-ZA" b="0" dirty="0" smtClean="0">
                <a:solidFill>
                  <a:srgbClr val="C00000"/>
                </a:solidFill>
              </a:rPr>
              <a:t>”</a:t>
            </a:r>
            <a:r>
              <a:rPr lang="en-ZA" b="0" dirty="0" smtClean="0"/>
              <a:t> It is most interesting that he is joined to the assembly in exile, eating the bitter herbs. That’s referring to all the tribes. While it is noted that some Levites stayed with Judah, at the splitting of the Kingdom, many </a:t>
            </a:r>
            <a:r>
              <a:rPr lang="en-ZA" b="0" dirty="0" err="1" smtClean="0"/>
              <a:t>Levi’im</a:t>
            </a:r>
            <a:r>
              <a:rPr lang="en-ZA" b="0" dirty="0" smtClean="0"/>
              <a:t>, true to their calling, stayed and were hidden with the rest of us in the nations. Remember, he had no inheritance of land or riches; but, his inheritance was in </a:t>
            </a:r>
            <a:r>
              <a:rPr lang="he-IL" dirty="0"/>
              <a:t>יהוה</a:t>
            </a:r>
            <a:r>
              <a:rPr lang="en-ZA" b="0" dirty="0" smtClean="0"/>
              <a:t>. </a:t>
            </a:r>
            <a:r>
              <a:rPr lang="en-ZA" b="0" dirty="0" smtClean="0"/>
              <a:t>Just, as </a:t>
            </a:r>
            <a:r>
              <a:rPr lang="en-ZA" b="0" dirty="0" smtClean="0"/>
              <a:t>Moses </a:t>
            </a:r>
            <a:r>
              <a:rPr lang="en-ZA" b="0" dirty="0" smtClean="0"/>
              <a:t>also prophesied of Levi in Deuteronomy 33:8-11. Though they tried their Redeemer in the wilderness, they stood with Elohim when their brothers sinned with the golden calf, even regarding their own family members, and, because of this, </a:t>
            </a:r>
            <a:r>
              <a:rPr lang="he-IL" dirty="0" smtClean="0"/>
              <a:t>יהוה</a:t>
            </a:r>
            <a:r>
              <a:rPr lang="en-ZA" b="0" dirty="0" smtClean="0"/>
              <a:t> set them apart to guard His Torah, serve Him in the Set-apart Place and to teach all </a:t>
            </a:r>
            <a:r>
              <a:rPr lang="en-ZA" b="0" dirty="0" smtClean="0"/>
              <a:t>Israel </a:t>
            </a:r>
            <a:r>
              <a:rPr lang="en-ZA" b="0" dirty="0" smtClean="0"/>
              <a:t>His Word.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38</a:t>
            </a:fld>
            <a:endParaRPr lang="en-ZA"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JUDAH</a:t>
            </a:r>
            <a:endParaRPr lang="en-ZA" dirty="0"/>
          </a:p>
        </p:txBody>
      </p:sp>
      <p:sp>
        <p:nvSpPr>
          <p:cNvPr id="3" name="Content Placeholder 2"/>
          <p:cNvSpPr>
            <a:spLocks noGrp="1"/>
          </p:cNvSpPr>
          <p:nvPr>
            <p:ph idx="1"/>
          </p:nvPr>
        </p:nvSpPr>
        <p:spPr>
          <a:xfrm>
            <a:off x="323528" y="1600200"/>
            <a:ext cx="8496944" cy="5257800"/>
          </a:xfrm>
        </p:spPr>
        <p:txBody>
          <a:bodyPr>
            <a:normAutofit/>
          </a:bodyPr>
          <a:lstStyle/>
          <a:p>
            <a:pPr algn="ctr">
              <a:lnSpc>
                <a:spcPts val="2500"/>
              </a:lnSpc>
            </a:pPr>
            <a:r>
              <a:rPr lang="en-ZA" i="1" dirty="0" smtClean="0">
                <a:solidFill>
                  <a:srgbClr val="004821"/>
                </a:solidFill>
              </a:rPr>
              <a:t>“You, </a:t>
            </a:r>
            <a:r>
              <a:rPr lang="en-ZA" i="1" dirty="0" err="1" smtClean="0">
                <a:solidFill>
                  <a:srgbClr val="004821"/>
                </a:solidFill>
              </a:rPr>
              <a:t>Yehuḏah</a:t>
            </a:r>
            <a:r>
              <a:rPr lang="en-ZA" i="1" dirty="0" smtClean="0">
                <a:solidFill>
                  <a:srgbClr val="004821"/>
                </a:solidFill>
              </a:rPr>
              <a:t>, your brothers praise you; your hand is on the neck of your enemies; your father’s children bow down before you. “</a:t>
            </a:r>
            <a:r>
              <a:rPr lang="en-ZA" i="1" dirty="0" err="1" smtClean="0">
                <a:solidFill>
                  <a:srgbClr val="004821"/>
                </a:solidFill>
              </a:rPr>
              <a:t>Yehuḏah</a:t>
            </a:r>
            <a:r>
              <a:rPr lang="en-ZA" i="1" dirty="0" smtClean="0">
                <a:solidFill>
                  <a:srgbClr val="004821"/>
                </a:solidFill>
              </a:rPr>
              <a:t> is a lion’s cub; from the prey you have gone up, my son! He bowed down, he crouched like a lion. And like a lion, who does rouse him? “The sceptre shall not turn aside from </a:t>
            </a:r>
            <a:r>
              <a:rPr lang="en-ZA" i="1" dirty="0" err="1" smtClean="0">
                <a:solidFill>
                  <a:srgbClr val="004821"/>
                </a:solidFill>
              </a:rPr>
              <a:t>Yehuḏah</a:t>
            </a:r>
            <a:r>
              <a:rPr lang="en-ZA" i="1" dirty="0" smtClean="0">
                <a:solidFill>
                  <a:srgbClr val="004821"/>
                </a:solidFill>
              </a:rPr>
              <a:t>, nor a Lawgiver from between his feet, until Shiloh comes, and to Him is the obedience of peoples. “Binding his donkey to the vine, and his donkey’s colt to the choice vine, he washed his garments in wine, and his robes in the blood of grapes. “His eyes are darker than wine, and his teeth whiter than milk. </a:t>
            </a:r>
            <a:r>
              <a:rPr lang="en-ZA" b="1" i="1" dirty="0" smtClean="0">
                <a:solidFill>
                  <a:srgbClr val="004821"/>
                </a:solidFill>
              </a:rPr>
              <a:t>(Genesis </a:t>
            </a:r>
            <a:r>
              <a:rPr lang="en-ZA" b="1" i="1" dirty="0" smtClean="0">
                <a:solidFill>
                  <a:srgbClr val="004821"/>
                </a:solidFill>
              </a:rPr>
              <a:t>49:8-12</a:t>
            </a:r>
            <a:r>
              <a:rPr lang="en-ZA" i="1" dirty="0" smtClean="0">
                <a:solidFill>
                  <a:srgbClr val="004821"/>
                </a:solidFill>
              </a:rPr>
              <a:t>)</a:t>
            </a:r>
            <a:endParaRPr lang="en-ZA" i="1" dirty="0" smtClean="0">
              <a:solidFill>
                <a:srgbClr val="004821"/>
              </a:solidFill>
            </a:endParaRPr>
          </a:p>
          <a:p>
            <a:pPr>
              <a:lnSpc>
                <a:spcPts val="2500"/>
              </a:lnSpc>
            </a:pPr>
            <a:r>
              <a:rPr lang="en-ZA" b="0" dirty="0" smtClean="0"/>
              <a:t>Jacob </a:t>
            </a:r>
            <a:r>
              <a:rPr lang="en-ZA" b="0" dirty="0" smtClean="0"/>
              <a:t>blesses </a:t>
            </a:r>
            <a:r>
              <a:rPr lang="en-ZA" b="0" dirty="0" smtClean="0"/>
              <a:t>Judah with </a:t>
            </a:r>
            <a:r>
              <a:rPr lang="en-ZA" b="0" dirty="0" smtClean="0"/>
              <a:t>“</a:t>
            </a:r>
            <a:r>
              <a:rPr lang="en-ZA" b="0" i="1" dirty="0" smtClean="0"/>
              <a:t>leadership” </a:t>
            </a:r>
            <a:r>
              <a:rPr lang="en-ZA" b="0" dirty="0" smtClean="0"/>
              <a:t>over all </a:t>
            </a:r>
            <a:r>
              <a:rPr lang="en-ZA" b="0" dirty="0" smtClean="0"/>
              <a:t>Israel </a:t>
            </a:r>
            <a:r>
              <a:rPr lang="en-ZA" b="0" dirty="0" smtClean="0"/>
              <a:t>and his enemies. The “</a:t>
            </a:r>
            <a:r>
              <a:rPr lang="en-ZA" b="0" i="1" dirty="0" err="1" smtClean="0"/>
              <a:t>scepter</a:t>
            </a:r>
            <a:r>
              <a:rPr lang="en-ZA" b="0" i="1" dirty="0" smtClean="0"/>
              <a:t>”, or “</a:t>
            </a:r>
            <a:r>
              <a:rPr lang="en-ZA" b="0" i="1" dirty="0" err="1" smtClean="0"/>
              <a:t>shebet</a:t>
            </a:r>
            <a:r>
              <a:rPr lang="en-ZA" b="0" dirty="0" smtClean="0"/>
              <a:t>” (literally the “</a:t>
            </a:r>
            <a:r>
              <a:rPr lang="en-ZA" b="0" i="1" dirty="0" smtClean="0"/>
              <a:t>rod” or </a:t>
            </a:r>
            <a:r>
              <a:rPr lang="en-ZA" b="0" dirty="0" smtClean="0"/>
              <a:t>authority and leadership) nor the “</a:t>
            </a:r>
            <a:r>
              <a:rPr lang="en-ZA" b="0" i="1" dirty="0" smtClean="0"/>
              <a:t>lawgiver”</a:t>
            </a:r>
            <a:r>
              <a:rPr lang="en-ZA" b="0" dirty="0" smtClean="0"/>
              <a:t>, or in Hebrew “</a:t>
            </a:r>
            <a:r>
              <a:rPr lang="en-ZA" b="0" i="1" dirty="0" err="1" smtClean="0"/>
              <a:t>m‟chokek</a:t>
            </a:r>
            <a:r>
              <a:rPr lang="en-ZA" b="0" i="1" dirty="0" smtClean="0"/>
              <a:t>”</a:t>
            </a:r>
            <a:r>
              <a:rPr lang="en-ZA" b="0" dirty="0" smtClean="0"/>
              <a:t>, will depart from his descendants until Shiloh comes. There is a prophetic and Scriptural connection here to </a:t>
            </a:r>
            <a:r>
              <a:rPr lang="en-ZA" b="0" i="1" dirty="0" smtClean="0"/>
              <a:t>Psalms 110:1</a:t>
            </a:r>
            <a:r>
              <a:rPr lang="en-ZA" b="0" dirty="0" smtClean="0"/>
              <a:t>, that states</a:t>
            </a:r>
            <a:r>
              <a:rPr lang="en-ZA" b="0" i="1" dirty="0" smtClean="0"/>
              <a:t>; </a:t>
            </a:r>
            <a:r>
              <a:rPr lang="he-IL" dirty="0"/>
              <a:t>יהוה</a:t>
            </a:r>
            <a:r>
              <a:rPr lang="en-ZA" b="0" i="1" dirty="0" smtClean="0"/>
              <a:t> </a:t>
            </a:r>
            <a:r>
              <a:rPr lang="en-ZA" b="0" i="1" dirty="0" smtClean="0"/>
              <a:t>said to my master, “Sit at My right hand, until I make your enemies a footstool for your feet.” </a:t>
            </a:r>
            <a:r>
              <a:rPr lang="en-ZA" b="0" dirty="0" smtClean="0"/>
              <a:t>Then also verse 2 reads; </a:t>
            </a:r>
            <a:r>
              <a:rPr lang="he-IL" dirty="0"/>
              <a:t>יהוה</a:t>
            </a:r>
            <a:r>
              <a:rPr lang="en-ZA" b="0" i="1" dirty="0" smtClean="0"/>
              <a:t> </a:t>
            </a:r>
            <a:r>
              <a:rPr lang="en-ZA" b="0" i="1" dirty="0" smtClean="0"/>
              <a:t>sends your mighty </a:t>
            </a:r>
            <a:r>
              <a:rPr lang="en-ZA" b="0" i="1" dirty="0" err="1" smtClean="0"/>
              <a:t>scepter</a:t>
            </a:r>
            <a:r>
              <a:rPr lang="en-ZA" b="0" i="1" dirty="0" smtClean="0"/>
              <a:t> out of </a:t>
            </a:r>
            <a:r>
              <a:rPr lang="en-ZA" b="0" i="1" dirty="0" err="1" smtClean="0"/>
              <a:t>Tzion</a:t>
            </a:r>
            <a:r>
              <a:rPr lang="en-ZA" b="0" i="1" dirty="0" smtClean="0"/>
              <a:t>. </a:t>
            </a:r>
            <a:endParaRPr lang="en-ZA" dirty="0" smtClean="0"/>
          </a:p>
          <a:p>
            <a:pPr>
              <a:lnSpc>
                <a:spcPts val="25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39</a:t>
            </a:fld>
            <a:endParaRPr lang="en-ZA"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JUDAH - ENDTIME</a:t>
            </a:r>
            <a:endParaRPr lang="en-ZA" dirty="0"/>
          </a:p>
        </p:txBody>
      </p:sp>
      <p:sp>
        <p:nvSpPr>
          <p:cNvPr id="3" name="Content Placeholder 2"/>
          <p:cNvSpPr>
            <a:spLocks noGrp="1"/>
          </p:cNvSpPr>
          <p:nvPr>
            <p:ph idx="1"/>
          </p:nvPr>
        </p:nvSpPr>
        <p:spPr/>
        <p:txBody>
          <a:bodyPr>
            <a:noAutofit/>
          </a:bodyPr>
          <a:lstStyle/>
          <a:p>
            <a:pPr algn="just">
              <a:lnSpc>
                <a:spcPts val="2500"/>
              </a:lnSpc>
            </a:pPr>
            <a:r>
              <a:rPr lang="en-ZA" b="0" dirty="0" smtClean="0"/>
              <a:t>Judah </a:t>
            </a:r>
            <a:r>
              <a:rPr lang="en-ZA" b="0" dirty="0" smtClean="0"/>
              <a:t>(#3063) </a:t>
            </a:r>
            <a:r>
              <a:rPr lang="en-ZA" b="0" i="1" dirty="0" smtClean="0"/>
              <a:t>“</a:t>
            </a:r>
            <a:r>
              <a:rPr lang="en-ZA" b="0" i="1" dirty="0" err="1" smtClean="0"/>
              <a:t>Yah’s</a:t>
            </a:r>
            <a:r>
              <a:rPr lang="en-ZA" b="0" i="1" dirty="0" smtClean="0"/>
              <a:t> </a:t>
            </a:r>
            <a:r>
              <a:rPr lang="en-ZA" b="0" i="1" dirty="0" smtClean="0"/>
              <a:t>praise</a:t>
            </a:r>
            <a:r>
              <a:rPr lang="en-ZA" b="0" dirty="0" smtClean="0"/>
              <a:t>”. His sons </a:t>
            </a:r>
            <a:r>
              <a:rPr lang="en-ZA" b="0" dirty="0" err="1" smtClean="0"/>
              <a:t>Er</a:t>
            </a:r>
            <a:r>
              <a:rPr lang="en-ZA" b="0" dirty="0" smtClean="0"/>
              <a:t> (#6147) meaning “</a:t>
            </a:r>
            <a:r>
              <a:rPr lang="en-ZA" b="0" i="1" dirty="0" smtClean="0"/>
              <a:t>watchman</a:t>
            </a:r>
            <a:r>
              <a:rPr lang="en-ZA" b="0" dirty="0" smtClean="0"/>
              <a:t>”, </a:t>
            </a:r>
            <a:r>
              <a:rPr lang="en-ZA" b="0" dirty="0" err="1" smtClean="0"/>
              <a:t>Onan</a:t>
            </a:r>
            <a:r>
              <a:rPr lang="en-ZA" b="0" dirty="0" smtClean="0"/>
              <a:t> (#0209) meaning </a:t>
            </a:r>
            <a:r>
              <a:rPr lang="en-ZA" b="0" i="1" dirty="0" smtClean="0"/>
              <a:t>“strong</a:t>
            </a:r>
            <a:r>
              <a:rPr lang="en-ZA" b="0" dirty="0" smtClean="0"/>
              <a:t>”, </a:t>
            </a:r>
            <a:r>
              <a:rPr lang="en-ZA" b="0" dirty="0" err="1" smtClean="0"/>
              <a:t>Shelah</a:t>
            </a:r>
            <a:r>
              <a:rPr lang="en-ZA" b="0" dirty="0" smtClean="0"/>
              <a:t> (#7956) meaning </a:t>
            </a:r>
            <a:r>
              <a:rPr lang="en-ZA" b="0" i="1" dirty="0" smtClean="0"/>
              <a:t>“prayer</a:t>
            </a:r>
            <a:r>
              <a:rPr lang="en-ZA" b="0" dirty="0" smtClean="0"/>
              <a:t>”, </a:t>
            </a:r>
            <a:r>
              <a:rPr lang="en-ZA" b="0" dirty="0" err="1" smtClean="0"/>
              <a:t>Perets</a:t>
            </a:r>
            <a:r>
              <a:rPr lang="en-ZA" b="0" dirty="0" smtClean="0"/>
              <a:t> (#6557) meaning </a:t>
            </a:r>
            <a:r>
              <a:rPr lang="en-ZA" b="0" i="1" dirty="0" smtClean="0"/>
              <a:t>“to break through</a:t>
            </a:r>
            <a:r>
              <a:rPr lang="en-ZA" b="0" dirty="0" smtClean="0"/>
              <a:t>” and </a:t>
            </a:r>
            <a:r>
              <a:rPr lang="en-ZA" b="0" dirty="0" err="1" smtClean="0"/>
              <a:t>Zerah</a:t>
            </a:r>
            <a:r>
              <a:rPr lang="en-ZA" b="0" dirty="0" smtClean="0"/>
              <a:t> (#2226) meaning </a:t>
            </a:r>
            <a:r>
              <a:rPr lang="en-ZA" b="0" i="1" dirty="0" smtClean="0"/>
              <a:t>“dawning</a:t>
            </a:r>
            <a:r>
              <a:rPr lang="en-ZA" b="0" dirty="0" smtClean="0"/>
              <a:t>”. </a:t>
            </a:r>
          </a:p>
          <a:p>
            <a:pPr>
              <a:lnSpc>
                <a:spcPts val="2500"/>
              </a:lnSpc>
            </a:pPr>
            <a:r>
              <a:rPr lang="en-ZA" b="0" dirty="0" smtClean="0"/>
              <a:t>Note: </a:t>
            </a:r>
            <a:r>
              <a:rPr lang="en-ZA" b="0" dirty="0" err="1" smtClean="0"/>
              <a:t>Er</a:t>
            </a:r>
            <a:r>
              <a:rPr lang="en-ZA" b="0" dirty="0" smtClean="0"/>
              <a:t> and Onan died in the land of </a:t>
            </a:r>
            <a:r>
              <a:rPr lang="en-ZA" b="0" dirty="0" smtClean="0"/>
              <a:t>Canaan; </a:t>
            </a:r>
            <a:r>
              <a:rPr lang="en-ZA" b="0" dirty="0" smtClean="0"/>
              <a:t>or, that “</a:t>
            </a:r>
            <a:r>
              <a:rPr lang="en-ZA" b="0" i="1" dirty="0" smtClean="0"/>
              <a:t>the watchman and the strong died in the land of merchants (the world)”</a:t>
            </a:r>
            <a:r>
              <a:rPr lang="en-ZA" b="0" dirty="0" smtClean="0"/>
              <a:t>. </a:t>
            </a:r>
            <a:r>
              <a:rPr lang="en-ZA" b="0" dirty="0" err="1" smtClean="0"/>
              <a:t>Perets</a:t>
            </a:r>
            <a:r>
              <a:rPr lang="en-ZA" b="0" dirty="0" smtClean="0"/>
              <a:t> was </a:t>
            </a:r>
            <a:r>
              <a:rPr lang="en-ZA" b="0" dirty="0" smtClean="0"/>
              <a:t>Judah’s </a:t>
            </a:r>
            <a:r>
              <a:rPr lang="en-ZA" b="0" dirty="0" smtClean="0"/>
              <a:t>son by his daughter in-law Tamar (palm tree or upright column, both euphemisms for righteous), who had been married to </a:t>
            </a:r>
            <a:r>
              <a:rPr lang="en-ZA" b="0" dirty="0" err="1" smtClean="0"/>
              <a:t>Er</a:t>
            </a:r>
            <a:r>
              <a:rPr lang="en-ZA" b="0" dirty="0" smtClean="0"/>
              <a:t> and Onan, but was childless. We are now told that </a:t>
            </a:r>
            <a:r>
              <a:rPr lang="en-ZA" b="0" dirty="0" err="1" smtClean="0"/>
              <a:t>Perets</a:t>
            </a:r>
            <a:r>
              <a:rPr lang="en-ZA" b="0" dirty="0" smtClean="0"/>
              <a:t> had two sons </a:t>
            </a:r>
            <a:r>
              <a:rPr lang="en-ZA" b="0" dirty="0" err="1" smtClean="0"/>
              <a:t>Hetsron</a:t>
            </a:r>
            <a:r>
              <a:rPr lang="en-ZA" b="0" dirty="0" smtClean="0"/>
              <a:t> (#2696) meaning “</a:t>
            </a:r>
            <a:r>
              <a:rPr lang="en-ZA" b="0" i="1" dirty="0" smtClean="0"/>
              <a:t>surrounded by a fence</a:t>
            </a:r>
            <a:r>
              <a:rPr lang="en-ZA" b="0" dirty="0" smtClean="0"/>
              <a:t>” and </a:t>
            </a:r>
            <a:r>
              <a:rPr lang="en-ZA" b="0" dirty="0" err="1" smtClean="0"/>
              <a:t>Hamul</a:t>
            </a:r>
            <a:r>
              <a:rPr lang="en-ZA" b="0" dirty="0" smtClean="0"/>
              <a:t> (#2538), meaning “</a:t>
            </a:r>
            <a:r>
              <a:rPr lang="en-ZA" b="0" i="1" dirty="0" smtClean="0"/>
              <a:t>spared</a:t>
            </a:r>
            <a:r>
              <a:rPr lang="en-ZA" b="0" dirty="0" smtClean="0"/>
              <a:t>”. What do we get then: </a:t>
            </a:r>
            <a:r>
              <a:rPr lang="en-ZA" b="0" dirty="0" smtClean="0">
                <a:solidFill>
                  <a:srgbClr val="C00000"/>
                </a:solidFill>
              </a:rPr>
              <a:t>“</a:t>
            </a:r>
            <a:r>
              <a:rPr lang="en-ZA" b="0" i="1" dirty="0" smtClean="0">
                <a:solidFill>
                  <a:srgbClr val="C00000"/>
                </a:solidFill>
              </a:rPr>
              <a:t>even though </a:t>
            </a:r>
            <a:r>
              <a:rPr lang="en-ZA" b="0" i="1" dirty="0" smtClean="0">
                <a:solidFill>
                  <a:srgbClr val="C00000"/>
                </a:solidFill>
              </a:rPr>
              <a:t>Judah </a:t>
            </a:r>
            <a:r>
              <a:rPr lang="en-ZA" b="0" i="1" dirty="0" smtClean="0">
                <a:solidFill>
                  <a:srgbClr val="C00000"/>
                </a:solidFill>
              </a:rPr>
              <a:t>lost his watchman and strength (became blind and weak) through sin, with “</a:t>
            </a:r>
            <a:r>
              <a:rPr lang="en-ZA" b="0" i="1" dirty="0" err="1" smtClean="0">
                <a:solidFill>
                  <a:srgbClr val="C00000"/>
                </a:solidFill>
              </a:rPr>
              <a:t>Shelah</a:t>
            </a:r>
            <a:r>
              <a:rPr lang="en-ZA" b="0" i="1" dirty="0" smtClean="0">
                <a:solidFill>
                  <a:srgbClr val="C00000"/>
                </a:solidFill>
              </a:rPr>
              <a:t>” (prayer) he will breakthrough, as the dawn, in righteousness and </a:t>
            </a:r>
            <a:r>
              <a:rPr lang="he-IL" dirty="0" smtClean="0">
                <a:solidFill>
                  <a:srgbClr val="C00000"/>
                </a:solidFill>
              </a:rPr>
              <a:t>יהוה</a:t>
            </a:r>
            <a:r>
              <a:rPr lang="en-ZA" b="0" i="1" dirty="0" smtClean="0">
                <a:solidFill>
                  <a:srgbClr val="C00000"/>
                </a:solidFill>
              </a:rPr>
              <a:t>’s fence will surround him and he will be spared”. </a:t>
            </a:r>
          </a:p>
          <a:p>
            <a:pPr algn="just">
              <a:lnSpc>
                <a:spcPts val="2500"/>
              </a:lnSpc>
            </a:pPr>
            <a:r>
              <a:rPr lang="en-ZA" b="0" dirty="0" smtClean="0"/>
              <a:t>With </a:t>
            </a:r>
            <a:r>
              <a:rPr lang="en-ZA" b="0" dirty="0" smtClean="0"/>
              <a:t>Judah </a:t>
            </a:r>
            <a:r>
              <a:rPr lang="en-ZA" b="0" dirty="0" smtClean="0"/>
              <a:t>we see this “</a:t>
            </a:r>
            <a:r>
              <a:rPr lang="en-ZA" b="0" i="1" dirty="0" smtClean="0"/>
              <a:t>surrounded by a fence</a:t>
            </a:r>
            <a:r>
              <a:rPr lang="en-ZA" b="0" dirty="0" smtClean="0"/>
              <a:t>” theme (as in Torah fences) in his genealogy.</a:t>
            </a:r>
            <a:endParaRPr lang="en-ZA" b="0" dirty="0" smtClean="0">
              <a:solidFill>
                <a:srgbClr val="004821"/>
              </a:solidFill>
            </a:endParaRPr>
          </a:p>
          <a:p>
            <a:pPr>
              <a:lnSpc>
                <a:spcPts val="21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40</a:t>
            </a:fld>
            <a:endParaRPr lang="en-ZA"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SHILOH</a:t>
            </a:r>
            <a:endParaRPr lang="en-ZA" dirty="0"/>
          </a:p>
        </p:txBody>
      </p:sp>
      <p:sp>
        <p:nvSpPr>
          <p:cNvPr id="3" name="Content Placeholder 2"/>
          <p:cNvSpPr>
            <a:spLocks noGrp="1"/>
          </p:cNvSpPr>
          <p:nvPr>
            <p:ph idx="1"/>
          </p:nvPr>
        </p:nvSpPr>
        <p:spPr/>
        <p:txBody>
          <a:bodyPr/>
          <a:lstStyle/>
          <a:p>
            <a:r>
              <a:rPr lang="en-ZA" b="0" dirty="0" smtClean="0"/>
              <a:t>As many equate </a:t>
            </a:r>
            <a:r>
              <a:rPr lang="en-ZA" b="0" i="1" dirty="0" smtClean="0"/>
              <a:t>“Shiloh</a:t>
            </a:r>
            <a:r>
              <a:rPr lang="en-ZA" b="0" dirty="0" smtClean="0"/>
              <a:t>” as meaning “</a:t>
            </a:r>
            <a:r>
              <a:rPr lang="en-ZA" b="0" i="1" dirty="0" smtClean="0"/>
              <a:t>Mashiach</a:t>
            </a:r>
            <a:r>
              <a:rPr lang="en-ZA" b="0" dirty="0" smtClean="0"/>
              <a:t>”; they thereby nullify </a:t>
            </a:r>
            <a:r>
              <a:rPr lang="en-ZA" b="0" dirty="0" smtClean="0"/>
              <a:t>Judah’s </a:t>
            </a:r>
            <a:r>
              <a:rPr lang="en-ZA" b="0" dirty="0" smtClean="0"/>
              <a:t>rule since they say that Mashiach has already come. However, the etymology of Shiloh indicates that this is referring to the time Mashiach will come and be the physical “</a:t>
            </a:r>
            <a:r>
              <a:rPr lang="en-ZA" b="0" i="1" dirty="0" smtClean="0"/>
              <a:t>king</a:t>
            </a:r>
            <a:r>
              <a:rPr lang="en-ZA" b="0" dirty="0" smtClean="0"/>
              <a:t>” of </a:t>
            </a:r>
            <a:r>
              <a:rPr lang="en-ZA" b="0" dirty="0" smtClean="0"/>
              <a:t>Israel </a:t>
            </a:r>
            <a:r>
              <a:rPr lang="en-ZA" b="0" dirty="0" smtClean="0"/>
              <a:t>on this earth, during His Millennial Reign. “Shiloh” (Shin-</a:t>
            </a:r>
            <a:r>
              <a:rPr lang="en-ZA" b="0" dirty="0" err="1" smtClean="0"/>
              <a:t>yud</a:t>
            </a:r>
            <a:r>
              <a:rPr lang="en-ZA" b="0" dirty="0" smtClean="0"/>
              <a:t>-lamed-hey) is from the root word “</a:t>
            </a:r>
            <a:r>
              <a:rPr lang="en-ZA" b="0" i="1" dirty="0" err="1" smtClean="0"/>
              <a:t>Shelah</a:t>
            </a:r>
            <a:r>
              <a:rPr lang="en-ZA" b="0" i="1" dirty="0" smtClean="0"/>
              <a:t>” (Shin-lamed-hey)</a:t>
            </a:r>
            <a:r>
              <a:rPr lang="en-ZA" b="0" dirty="0" smtClean="0"/>
              <a:t>, was a grandson of </a:t>
            </a:r>
            <a:r>
              <a:rPr lang="en-ZA" dirty="0"/>
              <a:t>Judah, </a:t>
            </a:r>
            <a:r>
              <a:rPr lang="en-ZA" b="0" dirty="0" smtClean="0"/>
              <a:t>and his name means “</a:t>
            </a:r>
            <a:r>
              <a:rPr lang="en-ZA" b="0" i="1" dirty="0" smtClean="0"/>
              <a:t>prayer”</a:t>
            </a:r>
            <a:r>
              <a:rPr lang="en-ZA" b="0" dirty="0" smtClean="0"/>
              <a:t> or “</a:t>
            </a:r>
            <a:r>
              <a:rPr lang="en-ZA" b="0" i="1" dirty="0" smtClean="0"/>
              <a:t>that which is prayed for” </a:t>
            </a:r>
            <a:r>
              <a:rPr lang="en-ZA" b="0" dirty="0" smtClean="0"/>
              <a:t>(a reference to </a:t>
            </a:r>
            <a:r>
              <a:rPr lang="en-ZA" b="0" dirty="0" smtClean="0"/>
              <a:t>Mashiach’ s </a:t>
            </a:r>
            <a:r>
              <a:rPr lang="en-ZA" b="0" dirty="0" smtClean="0"/>
              <a:t>reign). </a:t>
            </a:r>
          </a:p>
          <a:p>
            <a:pPr algn="just"/>
            <a:r>
              <a:rPr lang="en-ZA" b="0" dirty="0" smtClean="0"/>
              <a:t>The definition of “</a:t>
            </a:r>
            <a:r>
              <a:rPr lang="en-ZA" b="0" i="1" dirty="0" smtClean="0"/>
              <a:t>Shiloh</a:t>
            </a:r>
            <a:r>
              <a:rPr lang="en-ZA" b="0" dirty="0" smtClean="0"/>
              <a:t>” is literally “</a:t>
            </a:r>
            <a:r>
              <a:rPr lang="en-ZA" b="0" i="1" dirty="0" smtClean="0"/>
              <a:t>rest and </a:t>
            </a:r>
            <a:r>
              <a:rPr lang="en-ZA" b="0" i="1" dirty="0" smtClean="0"/>
              <a:t>tranquillity”. </a:t>
            </a:r>
            <a:r>
              <a:rPr lang="en-ZA" b="0" dirty="0" smtClean="0"/>
              <a:t>This is also why the resting place of the Tabernacle for 369 years, prior to the building of the Temple in </a:t>
            </a:r>
            <a:r>
              <a:rPr lang="en-ZA" b="0" dirty="0" smtClean="0"/>
              <a:t>Jerusalem, </a:t>
            </a:r>
            <a:r>
              <a:rPr lang="en-ZA" b="0" dirty="0" smtClean="0"/>
              <a:t>was named </a:t>
            </a:r>
            <a:r>
              <a:rPr lang="en-ZA" b="0" i="1" dirty="0" smtClean="0"/>
              <a:t>“Shiloh”. </a:t>
            </a:r>
            <a:endParaRPr lang="en-ZA" b="0"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41</a:t>
            </a:fld>
            <a:endParaRPr lang="en-ZA"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ZEBULUN</a:t>
            </a:r>
            <a:endParaRPr lang="en-ZA" dirty="0"/>
          </a:p>
        </p:txBody>
      </p:sp>
      <p:sp>
        <p:nvSpPr>
          <p:cNvPr id="3" name="Content Placeholder 2"/>
          <p:cNvSpPr>
            <a:spLocks noGrp="1"/>
          </p:cNvSpPr>
          <p:nvPr>
            <p:ph idx="1"/>
          </p:nvPr>
        </p:nvSpPr>
        <p:spPr>
          <a:xfrm>
            <a:off x="323528" y="1600200"/>
            <a:ext cx="8496944" cy="5257800"/>
          </a:xfrm>
        </p:spPr>
        <p:txBody>
          <a:bodyPr>
            <a:noAutofit/>
          </a:bodyPr>
          <a:lstStyle/>
          <a:p>
            <a:pPr algn="ctr">
              <a:lnSpc>
                <a:spcPts val="2300"/>
              </a:lnSpc>
            </a:pPr>
            <a:r>
              <a:rPr lang="en-ZA" i="1" dirty="0" smtClean="0">
                <a:solidFill>
                  <a:srgbClr val="004821"/>
                </a:solidFill>
              </a:rPr>
              <a:t>“</a:t>
            </a:r>
            <a:r>
              <a:rPr lang="en-ZA" i="1" dirty="0" err="1" smtClean="0">
                <a:solidFill>
                  <a:srgbClr val="004821"/>
                </a:solidFill>
              </a:rPr>
              <a:t>Zeḇulun</a:t>
            </a:r>
            <a:r>
              <a:rPr lang="en-ZA" i="1" dirty="0" smtClean="0">
                <a:solidFill>
                  <a:srgbClr val="004821"/>
                </a:solidFill>
              </a:rPr>
              <a:t> dwells at the seashore, he is for a haven for ships, and his border is unto </a:t>
            </a:r>
            <a:r>
              <a:rPr lang="en-ZA" i="1" dirty="0" err="1" smtClean="0">
                <a:solidFill>
                  <a:srgbClr val="004821"/>
                </a:solidFill>
              </a:rPr>
              <a:t>Tsiḏon</a:t>
            </a:r>
            <a:r>
              <a:rPr lang="en-ZA" i="1" dirty="0" smtClean="0">
                <a:solidFill>
                  <a:srgbClr val="004821"/>
                </a:solidFill>
              </a:rPr>
              <a:t>. </a:t>
            </a:r>
            <a:r>
              <a:rPr lang="en-ZA" b="1" i="1" dirty="0" smtClean="0">
                <a:solidFill>
                  <a:srgbClr val="004821"/>
                </a:solidFill>
              </a:rPr>
              <a:t>(Genesis </a:t>
            </a:r>
            <a:r>
              <a:rPr lang="en-ZA" b="1" i="1" dirty="0" smtClean="0">
                <a:solidFill>
                  <a:srgbClr val="004821"/>
                </a:solidFill>
              </a:rPr>
              <a:t>49:13)</a:t>
            </a:r>
            <a:endParaRPr lang="en-ZA" b="1" i="1" dirty="0" smtClean="0">
              <a:solidFill>
                <a:srgbClr val="004821"/>
              </a:solidFill>
            </a:endParaRPr>
          </a:p>
          <a:p>
            <a:pPr algn="just">
              <a:lnSpc>
                <a:spcPts val="2300"/>
              </a:lnSpc>
            </a:pPr>
            <a:r>
              <a:rPr lang="en-ZA" b="0" dirty="0" err="1" smtClean="0"/>
              <a:t>Zebulun</a:t>
            </a:r>
            <a:r>
              <a:rPr lang="en-ZA" b="0" dirty="0" smtClean="0"/>
              <a:t> (#2074) “</a:t>
            </a:r>
            <a:r>
              <a:rPr lang="en-ZA" b="0" i="1" dirty="0" smtClean="0"/>
              <a:t>habitation or dwelling”</a:t>
            </a:r>
            <a:r>
              <a:rPr lang="en-ZA" b="0" dirty="0" smtClean="0"/>
              <a:t>. His sons </a:t>
            </a:r>
            <a:r>
              <a:rPr lang="en-ZA" b="0" dirty="0" err="1" smtClean="0"/>
              <a:t>Sered</a:t>
            </a:r>
            <a:r>
              <a:rPr lang="en-ZA" b="0" dirty="0" smtClean="0"/>
              <a:t> (#5624) meaning “</a:t>
            </a:r>
            <a:r>
              <a:rPr lang="en-ZA" b="0" i="1" dirty="0" smtClean="0"/>
              <a:t>fear</a:t>
            </a:r>
            <a:r>
              <a:rPr lang="en-ZA" b="0" dirty="0" smtClean="0"/>
              <a:t>”, </a:t>
            </a:r>
            <a:r>
              <a:rPr lang="en-ZA" b="0" dirty="0" err="1" smtClean="0"/>
              <a:t>Elon</a:t>
            </a:r>
            <a:r>
              <a:rPr lang="en-ZA" b="0" dirty="0" smtClean="0"/>
              <a:t> (#0356) meaning “</a:t>
            </a:r>
            <a:r>
              <a:rPr lang="en-ZA" b="0" i="1" dirty="0" smtClean="0"/>
              <a:t>mighty</a:t>
            </a:r>
            <a:r>
              <a:rPr lang="en-ZA" b="0" dirty="0" smtClean="0"/>
              <a:t>” and </a:t>
            </a:r>
            <a:r>
              <a:rPr lang="en-ZA" b="0" dirty="0" err="1" smtClean="0"/>
              <a:t>Yahle’el</a:t>
            </a:r>
            <a:r>
              <a:rPr lang="en-ZA" b="0" dirty="0" smtClean="0"/>
              <a:t> (#3177) meaning “</a:t>
            </a:r>
            <a:r>
              <a:rPr lang="en-ZA" b="0" i="1" dirty="0" err="1" smtClean="0"/>
              <a:t>Elohim</a:t>
            </a:r>
            <a:r>
              <a:rPr lang="en-ZA" b="0" i="1" dirty="0" smtClean="0"/>
              <a:t> expects</a:t>
            </a:r>
            <a:r>
              <a:rPr lang="en-ZA" b="0" dirty="0" smtClean="0"/>
              <a:t>”. Regarding </a:t>
            </a:r>
            <a:r>
              <a:rPr lang="en-ZA" b="0" dirty="0" err="1" smtClean="0"/>
              <a:t>Zebulun</a:t>
            </a:r>
            <a:r>
              <a:rPr lang="en-ZA" b="0" dirty="0" smtClean="0"/>
              <a:t> (</a:t>
            </a:r>
            <a:r>
              <a:rPr lang="en-ZA" b="0" dirty="0" err="1" smtClean="0"/>
              <a:t>HaShem’s</a:t>
            </a:r>
            <a:r>
              <a:rPr lang="en-ZA" b="0" dirty="0" smtClean="0"/>
              <a:t> habitation): </a:t>
            </a:r>
            <a:r>
              <a:rPr lang="en-ZA" b="0" i="1" dirty="0" err="1" smtClean="0">
                <a:solidFill>
                  <a:srgbClr val="C00000"/>
                </a:solidFill>
              </a:rPr>
              <a:t>Elohim</a:t>
            </a:r>
            <a:r>
              <a:rPr lang="en-ZA" b="0" i="1" dirty="0" smtClean="0">
                <a:solidFill>
                  <a:srgbClr val="C00000"/>
                </a:solidFill>
              </a:rPr>
              <a:t> tells us that He expects us to “fear our Mighty One, YHVH”.</a:t>
            </a:r>
            <a:r>
              <a:rPr lang="en-ZA" b="0" dirty="0" smtClean="0"/>
              <a:t> </a:t>
            </a:r>
          </a:p>
          <a:p>
            <a:pPr>
              <a:lnSpc>
                <a:spcPts val="2300"/>
              </a:lnSpc>
            </a:pPr>
            <a:r>
              <a:rPr lang="en-ZA" b="0" dirty="0" smtClean="0"/>
              <a:t>Now, in Scripture, the seas also represent peoples and </a:t>
            </a:r>
            <a:r>
              <a:rPr lang="en-ZA" b="0" dirty="0" err="1" smtClean="0"/>
              <a:t>Tsidon</a:t>
            </a:r>
            <a:r>
              <a:rPr lang="en-ZA" b="0" dirty="0" smtClean="0"/>
              <a:t> (#6721) means </a:t>
            </a:r>
            <a:r>
              <a:rPr lang="en-ZA" b="0" i="1" dirty="0" smtClean="0"/>
              <a:t>“fishing”. </a:t>
            </a:r>
            <a:r>
              <a:rPr lang="en-ZA" b="0" dirty="0" smtClean="0"/>
              <a:t>So, “</a:t>
            </a:r>
            <a:r>
              <a:rPr lang="en-ZA" b="0" i="1" dirty="0" smtClean="0"/>
              <a:t>Zebulun is a fisher of men.”</a:t>
            </a:r>
            <a:r>
              <a:rPr lang="en-ZA" b="0" dirty="0" smtClean="0"/>
              <a:t> This make sense, along with a connection to </a:t>
            </a:r>
            <a:r>
              <a:rPr lang="en-ZA" dirty="0"/>
              <a:t>Issachar, </a:t>
            </a:r>
            <a:r>
              <a:rPr lang="en-ZA" b="0" dirty="0" smtClean="0"/>
              <a:t>in </a:t>
            </a:r>
            <a:r>
              <a:rPr lang="en-ZA" b="0" dirty="0" smtClean="0"/>
              <a:t>Moses’s </a:t>
            </a:r>
            <a:r>
              <a:rPr lang="en-ZA" b="0" dirty="0" smtClean="0"/>
              <a:t>words in </a:t>
            </a:r>
            <a:r>
              <a:rPr lang="en-ZA" b="1" i="1" dirty="0" smtClean="0">
                <a:solidFill>
                  <a:srgbClr val="004821"/>
                </a:solidFill>
              </a:rPr>
              <a:t>Deuteronomy 33:18-19</a:t>
            </a:r>
            <a:r>
              <a:rPr lang="en-ZA" b="1" i="1" dirty="0" smtClean="0">
                <a:solidFill>
                  <a:srgbClr val="004821"/>
                </a:solidFill>
              </a:rPr>
              <a:t>; </a:t>
            </a:r>
            <a:r>
              <a:rPr lang="en-ZA" b="0" i="1" dirty="0" smtClean="0">
                <a:solidFill>
                  <a:srgbClr val="004821"/>
                </a:solidFill>
              </a:rPr>
              <a:t>And of Zebulun he said, “Rejoice, O Zebulun, in your going out, and </a:t>
            </a:r>
            <a:r>
              <a:rPr lang="en-ZA" b="0" i="1" dirty="0" err="1" smtClean="0">
                <a:solidFill>
                  <a:srgbClr val="004821"/>
                </a:solidFill>
              </a:rPr>
              <a:t>Yissaskar</a:t>
            </a:r>
            <a:r>
              <a:rPr lang="en-ZA" b="0" i="1" dirty="0" smtClean="0">
                <a:solidFill>
                  <a:srgbClr val="004821"/>
                </a:solidFill>
              </a:rPr>
              <a:t> in your tents! They call peoples to the mountain, there they bring offerings of righteousness, for they draw from the riches of the seas, and treasures hidden in the sand.” </a:t>
            </a:r>
            <a:r>
              <a:rPr lang="en-ZA" b="0" dirty="0" smtClean="0"/>
              <a:t>Together Zebulun and </a:t>
            </a:r>
            <a:r>
              <a:rPr lang="en-ZA" b="0" dirty="0" smtClean="0"/>
              <a:t>Issachar, </a:t>
            </a:r>
            <a:r>
              <a:rPr lang="en-ZA" b="0" dirty="0" smtClean="0"/>
              <a:t>in the last days, are calling the people to </a:t>
            </a:r>
            <a:r>
              <a:rPr lang="he-IL" dirty="0" smtClean="0"/>
              <a:t>יהוה</a:t>
            </a:r>
            <a:r>
              <a:rPr lang="en-ZA" b="0" dirty="0" smtClean="0"/>
              <a:t>s </a:t>
            </a:r>
            <a:r>
              <a:rPr lang="en-ZA" b="0" dirty="0" smtClean="0"/>
              <a:t>Mountain (Mt. </a:t>
            </a:r>
            <a:r>
              <a:rPr lang="en-ZA" b="0" dirty="0" err="1" smtClean="0"/>
              <a:t>Tzion</a:t>
            </a:r>
            <a:r>
              <a:rPr lang="en-ZA" b="0" dirty="0" smtClean="0"/>
              <a:t>) with offerings of righteousness. They draw out the children of </a:t>
            </a:r>
            <a:r>
              <a:rPr lang="en-ZA" b="0" dirty="0" smtClean="0"/>
              <a:t>Abraham</a:t>
            </a:r>
            <a:r>
              <a:rPr lang="en-ZA" b="0" dirty="0" smtClean="0"/>
              <a:t>, </a:t>
            </a:r>
            <a:r>
              <a:rPr lang="en-ZA" b="0" dirty="0" smtClean="0"/>
              <a:t>Isaac and Jacob (Israel, </a:t>
            </a:r>
            <a:r>
              <a:rPr lang="en-ZA" b="0" dirty="0" err="1" smtClean="0"/>
              <a:t>Yah’s</a:t>
            </a:r>
            <a:r>
              <a:rPr lang="en-ZA" b="0" dirty="0" smtClean="0"/>
              <a:t> treasured possession), who are as the sands of the seas and hidden in the world.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42</a:t>
            </a:fld>
            <a:endParaRPr lang="en-ZA"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ISSACHAR</a:t>
            </a:r>
            <a:endParaRPr lang="en-ZA" dirty="0"/>
          </a:p>
        </p:txBody>
      </p:sp>
      <p:sp>
        <p:nvSpPr>
          <p:cNvPr id="3" name="Content Placeholder 2"/>
          <p:cNvSpPr>
            <a:spLocks noGrp="1"/>
          </p:cNvSpPr>
          <p:nvPr>
            <p:ph idx="1"/>
          </p:nvPr>
        </p:nvSpPr>
        <p:spPr>
          <a:xfrm>
            <a:off x="395536" y="1600200"/>
            <a:ext cx="8352928" cy="5257800"/>
          </a:xfrm>
        </p:spPr>
        <p:txBody>
          <a:bodyPr>
            <a:noAutofit/>
          </a:bodyPr>
          <a:lstStyle/>
          <a:p>
            <a:pPr algn="ctr">
              <a:lnSpc>
                <a:spcPts val="2300"/>
              </a:lnSpc>
            </a:pPr>
            <a:r>
              <a:rPr lang="en-ZA" i="1" dirty="0" smtClean="0">
                <a:solidFill>
                  <a:srgbClr val="004821"/>
                </a:solidFill>
              </a:rPr>
              <a:t>“</a:t>
            </a:r>
            <a:r>
              <a:rPr lang="en-ZA" i="1" dirty="0" err="1" smtClean="0">
                <a:solidFill>
                  <a:srgbClr val="004821"/>
                </a:solidFill>
              </a:rPr>
              <a:t>Yissasḵar</a:t>
            </a:r>
            <a:r>
              <a:rPr lang="en-ZA" i="1" dirty="0" smtClean="0">
                <a:solidFill>
                  <a:srgbClr val="004821"/>
                </a:solidFill>
              </a:rPr>
              <a:t> is a strong donkey lying down between two burdens, and he saw that a resting place was good, and that the land was pleasant, and he inclined his shoulder to bear a burden, and became a subject to slave labour. </a:t>
            </a:r>
            <a:r>
              <a:rPr lang="en-ZA" b="1" i="1" dirty="0" smtClean="0">
                <a:solidFill>
                  <a:srgbClr val="004821"/>
                </a:solidFill>
              </a:rPr>
              <a:t>(Genesis 49:14-15)</a:t>
            </a:r>
          </a:p>
          <a:p>
            <a:pPr>
              <a:lnSpc>
                <a:spcPts val="2300"/>
              </a:lnSpc>
            </a:pPr>
            <a:r>
              <a:rPr lang="en-ZA" dirty="0"/>
              <a:t>Issachar</a:t>
            </a:r>
            <a:r>
              <a:rPr lang="en-ZA" b="0" dirty="0" smtClean="0"/>
              <a:t> </a:t>
            </a:r>
            <a:r>
              <a:rPr lang="en-ZA" b="0" dirty="0" smtClean="0"/>
              <a:t>(#3485) whose name means “</a:t>
            </a:r>
            <a:r>
              <a:rPr lang="en-ZA" b="0" i="1" dirty="0" smtClean="0"/>
              <a:t>recompense”. </a:t>
            </a:r>
            <a:r>
              <a:rPr lang="en-ZA" b="0" dirty="0" smtClean="0"/>
              <a:t>His sons </a:t>
            </a:r>
            <a:r>
              <a:rPr lang="en-ZA" b="0" dirty="0" err="1" smtClean="0"/>
              <a:t>Tola</a:t>
            </a:r>
            <a:r>
              <a:rPr lang="en-ZA" b="0" dirty="0" smtClean="0"/>
              <a:t> (#8438) “</a:t>
            </a:r>
            <a:r>
              <a:rPr lang="en-ZA" b="0" i="1" dirty="0" smtClean="0"/>
              <a:t>scarlet”</a:t>
            </a:r>
            <a:r>
              <a:rPr lang="en-ZA" b="0" dirty="0" smtClean="0"/>
              <a:t>, </a:t>
            </a:r>
            <a:r>
              <a:rPr lang="en-ZA" b="0" dirty="0" err="1" smtClean="0"/>
              <a:t>Puw’ah</a:t>
            </a:r>
            <a:r>
              <a:rPr lang="en-ZA" b="0" dirty="0" smtClean="0"/>
              <a:t> (#6312) “</a:t>
            </a:r>
            <a:r>
              <a:rPr lang="en-ZA" b="0" i="1" dirty="0" smtClean="0"/>
              <a:t>mouth”,</a:t>
            </a:r>
            <a:r>
              <a:rPr lang="en-ZA" b="0" dirty="0" smtClean="0"/>
              <a:t> Yob (Job) (#3102) </a:t>
            </a:r>
            <a:r>
              <a:rPr lang="en-ZA" b="0" i="1" dirty="0" smtClean="0"/>
              <a:t>“persecuted</a:t>
            </a:r>
            <a:r>
              <a:rPr lang="en-ZA" b="0" dirty="0" smtClean="0"/>
              <a:t>” and </a:t>
            </a:r>
            <a:r>
              <a:rPr lang="en-ZA" b="0" dirty="0" err="1" smtClean="0"/>
              <a:t>Shimron</a:t>
            </a:r>
            <a:r>
              <a:rPr lang="en-ZA" b="0" dirty="0" smtClean="0"/>
              <a:t> (#8110) “</a:t>
            </a:r>
            <a:r>
              <a:rPr lang="en-ZA" b="0" i="1" dirty="0" smtClean="0"/>
              <a:t>watchtower</a:t>
            </a:r>
            <a:r>
              <a:rPr lang="en-ZA" b="0" dirty="0" smtClean="0"/>
              <a:t>” or “</a:t>
            </a:r>
            <a:r>
              <a:rPr lang="en-ZA" b="0" i="1" dirty="0" smtClean="0"/>
              <a:t>Samaria”. </a:t>
            </a:r>
            <a:r>
              <a:rPr lang="en-ZA" b="0" dirty="0" smtClean="0"/>
              <a:t>As Elohim speaks to all </a:t>
            </a:r>
            <a:r>
              <a:rPr lang="en-ZA" b="0" dirty="0" smtClean="0"/>
              <a:t>Israel </a:t>
            </a:r>
            <a:r>
              <a:rPr lang="en-ZA" b="0" dirty="0" smtClean="0"/>
              <a:t>through </a:t>
            </a:r>
            <a:r>
              <a:rPr lang="en-ZA" dirty="0"/>
              <a:t>Issachar</a:t>
            </a:r>
            <a:r>
              <a:rPr lang="en-ZA" b="0" dirty="0" smtClean="0"/>
              <a:t>’s </a:t>
            </a:r>
            <a:r>
              <a:rPr lang="en-ZA" b="0" dirty="0" smtClean="0"/>
              <a:t>blessing, He tells us “</a:t>
            </a:r>
            <a:r>
              <a:rPr lang="en-ZA" b="0" i="1" dirty="0" smtClean="0">
                <a:solidFill>
                  <a:srgbClr val="C00000"/>
                </a:solidFill>
              </a:rPr>
              <a:t>that the recompense for our idolatry is scarlet red, and that from our own mouth we have persecuted our brothers and we will also be persecuted because of our choices in Samaria, the place where our idolatry began”.</a:t>
            </a:r>
            <a:r>
              <a:rPr lang="en-ZA" b="0" dirty="0" smtClean="0"/>
              <a:t> It’s so very interesting that the fight for the Land today centres around Samaria. </a:t>
            </a:r>
          </a:p>
          <a:p>
            <a:pPr>
              <a:lnSpc>
                <a:spcPts val="2300"/>
              </a:lnSpc>
            </a:pPr>
            <a:r>
              <a:rPr lang="en-ZA" b="1" dirty="0" smtClean="0"/>
              <a:t>Note: </a:t>
            </a:r>
            <a:r>
              <a:rPr lang="en-ZA" b="0" dirty="0" smtClean="0"/>
              <a:t>In the genealogies listed in </a:t>
            </a:r>
            <a:r>
              <a:rPr lang="en-ZA" b="0" i="1" dirty="0" smtClean="0"/>
              <a:t>1 Chronicles 7:1 </a:t>
            </a:r>
            <a:r>
              <a:rPr lang="en-ZA" b="0" dirty="0" smtClean="0"/>
              <a:t>we read; </a:t>
            </a:r>
            <a:r>
              <a:rPr lang="en-ZA" b="0" i="1" dirty="0" smtClean="0"/>
              <a:t>And the sons of </a:t>
            </a:r>
            <a:r>
              <a:rPr lang="en-ZA" i="1" dirty="0"/>
              <a:t>Issachar</a:t>
            </a:r>
            <a:r>
              <a:rPr lang="en-ZA" dirty="0"/>
              <a:t> </a:t>
            </a:r>
            <a:r>
              <a:rPr lang="en-ZA" b="0" i="1" dirty="0" smtClean="0"/>
              <a:t>: </a:t>
            </a:r>
            <a:r>
              <a:rPr lang="en-ZA" b="0" i="1" dirty="0" err="1" smtClean="0"/>
              <a:t>Tola</a:t>
            </a:r>
            <a:r>
              <a:rPr lang="en-ZA" b="0" i="1" dirty="0" smtClean="0"/>
              <a:t>, and </a:t>
            </a:r>
            <a:r>
              <a:rPr lang="en-ZA" b="0" i="1" dirty="0" err="1" smtClean="0"/>
              <a:t>Puw‟ah</a:t>
            </a:r>
            <a:r>
              <a:rPr lang="en-ZA" b="0" i="1" dirty="0" smtClean="0"/>
              <a:t>, </a:t>
            </a:r>
            <a:r>
              <a:rPr lang="en-ZA" b="0" i="1" dirty="0" err="1" smtClean="0"/>
              <a:t>Yashub</a:t>
            </a:r>
            <a:r>
              <a:rPr lang="en-ZA" b="0" i="1" dirty="0" smtClean="0"/>
              <a:t>, and </a:t>
            </a:r>
            <a:r>
              <a:rPr lang="en-ZA" b="0" i="1" dirty="0" err="1" smtClean="0"/>
              <a:t>Shimron</a:t>
            </a:r>
            <a:r>
              <a:rPr lang="en-ZA" b="0" i="1" dirty="0" smtClean="0"/>
              <a:t>, four</a:t>
            </a:r>
            <a:r>
              <a:rPr lang="en-ZA" b="0" dirty="0" smtClean="0"/>
              <a:t>. Here Yob’s name has been changed to </a:t>
            </a:r>
            <a:r>
              <a:rPr lang="en-ZA" b="0" dirty="0" err="1" smtClean="0"/>
              <a:t>Yashub</a:t>
            </a:r>
            <a:r>
              <a:rPr lang="en-ZA" b="0" dirty="0" smtClean="0"/>
              <a:t> (Strong’s #3437) meaning “</a:t>
            </a:r>
            <a:r>
              <a:rPr lang="en-ZA" b="0" i="1" dirty="0" smtClean="0"/>
              <a:t>he will return” </a:t>
            </a:r>
            <a:r>
              <a:rPr lang="en-ZA" b="0" dirty="0" smtClean="0"/>
              <a:t>as in make </a:t>
            </a:r>
            <a:r>
              <a:rPr lang="en-ZA" b="0" dirty="0" err="1" smtClean="0"/>
              <a:t>teshuvah</a:t>
            </a:r>
            <a:r>
              <a:rPr lang="en-ZA" b="0" dirty="0" smtClean="0"/>
              <a:t> and return to </a:t>
            </a:r>
            <a:r>
              <a:rPr lang="he-IL" dirty="0"/>
              <a:t>יהוה</a:t>
            </a:r>
            <a:r>
              <a:rPr lang="en-ZA" b="0" dirty="0" smtClean="0"/>
              <a:t>.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43</a:t>
            </a:fld>
            <a:endParaRPr lang="en-ZA"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DAN</a:t>
            </a:r>
            <a:endParaRPr lang="en-ZA" dirty="0"/>
          </a:p>
        </p:txBody>
      </p:sp>
      <p:sp>
        <p:nvSpPr>
          <p:cNvPr id="3" name="Content Placeholder 2"/>
          <p:cNvSpPr>
            <a:spLocks noGrp="1"/>
          </p:cNvSpPr>
          <p:nvPr>
            <p:ph idx="1"/>
          </p:nvPr>
        </p:nvSpPr>
        <p:spPr>
          <a:xfrm>
            <a:off x="457200" y="1600200"/>
            <a:ext cx="8229600" cy="5257800"/>
          </a:xfrm>
        </p:spPr>
        <p:txBody>
          <a:bodyPr>
            <a:noAutofit/>
          </a:bodyPr>
          <a:lstStyle/>
          <a:p>
            <a:pPr algn="ctr">
              <a:lnSpc>
                <a:spcPts val="2100"/>
              </a:lnSpc>
            </a:pPr>
            <a:r>
              <a:rPr lang="en-ZA" i="1" dirty="0" smtClean="0">
                <a:solidFill>
                  <a:srgbClr val="004821"/>
                </a:solidFill>
              </a:rPr>
              <a:t>“Dan rightly rules his people as one of the tribes of </a:t>
            </a:r>
            <a:r>
              <a:rPr lang="en-ZA" i="1" dirty="0" err="1" smtClean="0">
                <a:solidFill>
                  <a:srgbClr val="004821"/>
                </a:solidFill>
              </a:rPr>
              <a:t>Yisra’ĕl</a:t>
            </a:r>
            <a:r>
              <a:rPr lang="en-ZA" i="1" dirty="0" smtClean="0">
                <a:solidFill>
                  <a:srgbClr val="004821"/>
                </a:solidFill>
              </a:rPr>
              <a:t>. “Dan is a serpent by the way, an adder by the path, that bites the horse’s heels so that its rider falls backward. “I have waited for your deliverance, O </a:t>
            </a:r>
            <a:r>
              <a:rPr lang="he-IL" i="1" dirty="0" smtClean="0">
                <a:solidFill>
                  <a:srgbClr val="004821"/>
                </a:solidFill>
              </a:rPr>
              <a:t>יהוה</a:t>
            </a:r>
            <a:r>
              <a:rPr lang="en-US" i="1" dirty="0" smtClean="0">
                <a:solidFill>
                  <a:srgbClr val="004821"/>
                </a:solidFill>
              </a:rPr>
              <a:t>! </a:t>
            </a:r>
            <a:r>
              <a:rPr lang="en-ZA" b="1" i="1" dirty="0" smtClean="0">
                <a:solidFill>
                  <a:srgbClr val="004821"/>
                </a:solidFill>
              </a:rPr>
              <a:t>(Genesis </a:t>
            </a:r>
            <a:r>
              <a:rPr lang="en-ZA" b="1" i="1" dirty="0" smtClean="0">
                <a:solidFill>
                  <a:srgbClr val="004821"/>
                </a:solidFill>
              </a:rPr>
              <a:t>49:16-18)</a:t>
            </a:r>
            <a:endParaRPr lang="en-ZA" b="1" i="1" dirty="0" smtClean="0">
              <a:solidFill>
                <a:srgbClr val="004821"/>
              </a:solidFill>
            </a:endParaRPr>
          </a:p>
          <a:p>
            <a:pPr algn="just">
              <a:lnSpc>
                <a:spcPts val="2100"/>
              </a:lnSpc>
            </a:pPr>
            <a:r>
              <a:rPr lang="en-ZA" b="0" dirty="0" smtClean="0"/>
              <a:t>Dan (#1835) </a:t>
            </a:r>
            <a:r>
              <a:rPr lang="en-ZA" b="0" i="1" dirty="0" smtClean="0"/>
              <a:t>“Judge</a:t>
            </a:r>
            <a:r>
              <a:rPr lang="en-ZA" b="0" dirty="0" smtClean="0"/>
              <a:t>” and his son </a:t>
            </a:r>
            <a:r>
              <a:rPr lang="en-ZA" b="0" dirty="0" err="1" smtClean="0"/>
              <a:t>Hushim</a:t>
            </a:r>
            <a:r>
              <a:rPr lang="en-ZA" b="0" dirty="0" smtClean="0"/>
              <a:t> (#2366) meaning “</a:t>
            </a:r>
            <a:r>
              <a:rPr lang="en-ZA" b="0" i="1" dirty="0" smtClean="0"/>
              <a:t>those who make haste”. </a:t>
            </a:r>
            <a:r>
              <a:rPr lang="en-ZA" b="0" dirty="0" smtClean="0"/>
              <a:t>While </a:t>
            </a:r>
            <a:r>
              <a:rPr lang="en-ZA" b="0" dirty="0" smtClean="0"/>
              <a:t>Jacob says </a:t>
            </a:r>
            <a:r>
              <a:rPr lang="en-ZA" b="0" dirty="0" smtClean="0"/>
              <a:t>that Dan will rule his people, as a “</a:t>
            </a:r>
            <a:r>
              <a:rPr lang="en-ZA" b="0" i="1" dirty="0" smtClean="0"/>
              <a:t>judge”</a:t>
            </a:r>
            <a:r>
              <a:rPr lang="en-ZA" b="0" dirty="0" smtClean="0"/>
              <a:t>; many scholars deduce from the description of Dan being “</a:t>
            </a:r>
            <a:r>
              <a:rPr lang="en-ZA" b="0" i="1" dirty="0" smtClean="0"/>
              <a:t>the </a:t>
            </a:r>
            <a:r>
              <a:rPr lang="en-ZA" b="0" i="1" dirty="0" err="1" smtClean="0"/>
              <a:t>nachash</a:t>
            </a:r>
            <a:r>
              <a:rPr lang="en-ZA" b="0" i="1" dirty="0" smtClean="0"/>
              <a:t> (serpent) and a “</a:t>
            </a:r>
            <a:r>
              <a:rPr lang="en-ZA" b="0" i="1" dirty="0" err="1" smtClean="0"/>
              <a:t>shephyphon</a:t>
            </a:r>
            <a:r>
              <a:rPr lang="en-ZA" b="0" i="1" dirty="0" smtClean="0"/>
              <a:t>” (viper) in the </a:t>
            </a:r>
            <a:r>
              <a:rPr lang="en-ZA" b="0" i="1" dirty="0" err="1" smtClean="0"/>
              <a:t>derech</a:t>
            </a:r>
            <a:r>
              <a:rPr lang="en-ZA" b="0" i="1" dirty="0" smtClean="0"/>
              <a:t> (way or path) subversively striking the heel of the “</a:t>
            </a:r>
            <a:r>
              <a:rPr lang="en-ZA" b="0" i="1" dirty="0" err="1" smtClean="0"/>
              <a:t>soos</a:t>
            </a:r>
            <a:r>
              <a:rPr lang="en-ZA" b="0" i="1" dirty="0" smtClean="0"/>
              <a:t>” (horse or swift one [as in He who comes quickly]) so that the rider falls backwards”, </a:t>
            </a:r>
            <a:r>
              <a:rPr lang="en-ZA" b="0" dirty="0" smtClean="0"/>
              <a:t>that from Dan will come “</a:t>
            </a:r>
            <a:r>
              <a:rPr lang="en-ZA" b="0" i="1" dirty="0" smtClean="0"/>
              <a:t>anti-messiah</a:t>
            </a:r>
            <a:r>
              <a:rPr lang="en-ZA" b="0" dirty="0" smtClean="0"/>
              <a:t>”. That, because of him, Jacob will wait anxiously for the Deliverance of </a:t>
            </a:r>
            <a:r>
              <a:rPr lang="en-ZA" b="0" dirty="0" err="1" smtClean="0"/>
              <a:t>HaShem</a:t>
            </a:r>
            <a:r>
              <a:rPr lang="en-ZA" b="0" dirty="0" smtClean="0"/>
              <a:t>, or the coming of Mashiach. </a:t>
            </a:r>
            <a:r>
              <a:rPr lang="en-ZA" b="0" dirty="0" smtClean="0"/>
              <a:t>Jacob </a:t>
            </a:r>
            <a:r>
              <a:rPr lang="en-ZA" b="0" dirty="0" smtClean="0"/>
              <a:t>uses the word “</a:t>
            </a:r>
            <a:r>
              <a:rPr lang="en-ZA" b="0" i="1" dirty="0" err="1" smtClean="0"/>
              <a:t>shephyphon</a:t>
            </a:r>
            <a:r>
              <a:rPr lang="en-ZA" b="0" i="1" dirty="0" smtClean="0"/>
              <a:t>”</a:t>
            </a:r>
            <a:r>
              <a:rPr lang="en-ZA" b="0" dirty="0" smtClean="0"/>
              <a:t> for </a:t>
            </a:r>
            <a:r>
              <a:rPr lang="en-ZA" b="0" i="1" dirty="0" smtClean="0"/>
              <a:t>“viper</a:t>
            </a:r>
            <a:r>
              <a:rPr lang="en-ZA" b="0" dirty="0" smtClean="0"/>
              <a:t>”, the only time this Hebrew word is used in Scripture. It is a specific kind of viper that lives in and around Israel namely the black and red horned viper. This viper digs into the sand, with only its horns protruding. When birds, or other small prey, come to peck at, or eat, the “</a:t>
            </a:r>
            <a:r>
              <a:rPr lang="en-ZA" b="0" i="1" dirty="0" smtClean="0"/>
              <a:t>worm”</a:t>
            </a:r>
            <a:r>
              <a:rPr lang="en-ZA" b="0" dirty="0" smtClean="0"/>
              <a:t>, it kills and eats its prey. Thus the rabbis as indicate that Dan will, use trickery and deceit to gain a victory and rule.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44</a:t>
            </a:fld>
            <a:endParaRPr lang="en-ZA"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HEEL</a:t>
            </a:r>
            <a:endParaRPr lang="en-ZA" dirty="0"/>
          </a:p>
        </p:txBody>
      </p:sp>
      <p:sp>
        <p:nvSpPr>
          <p:cNvPr id="3" name="Content Placeholder 2"/>
          <p:cNvSpPr>
            <a:spLocks noGrp="1"/>
          </p:cNvSpPr>
          <p:nvPr>
            <p:ph idx="1"/>
          </p:nvPr>
        </p:nvSpPr>
        <p:spPr>
          <a:xfrm>
            <a:off x="179512" y="1600200"/>
            <a:ext cx="8712968" cy="5257800"/>
          </a:xfrm>
        </p:spPr>
        <p:txBody>
          <a:bodyPr>
            <a:noAutofit/>
          </a:bodyPr>
          <a:lstStyle/>
          <a:p>
            <a:pPr>
              <a:lnSpc>
                <a:spcPts val="2200"/>
              </a:lnSpc>
            </a:pPr>
            <a:r>
              <a:rPr lang="en-ZA" b="0" dirty="0" smtClean="0"/>
              <a:t>The Hebrew word used for “</a:t>
            </a:r>
            <a:r>
              <a:rPr lang="en-ZA" b="0" i="1" dirty="0" smtClean="0"/>
              <a:t>heel” is “</a:t>
            </a:r>
            <a:r>
              <a:rPr lang="en-ZA" b="0" i="1" dirty="0" err="1" smtClean="0"/>
              <a:t>aqeb</a:t>
            </a:r>
            <a:r>
              <a:rPr lang="en-ZA" b="0" i="1" dirty="0" smtClean="0"/>
              <a:t>”, </a:t>
            </a:r>
            <a:r>
              <a:rPr lang="en-ZA" b="0" dirty="0" smtClean="0"/>
              <a:t>which is more commonly translated as </a:t>
            </a:r>
            <a:r>
              <a:rPr lang="en-ZA" b="0" i="1" dirty="0" smtClean="0"/>
              <a:t>“at the end</a:t>
            </a:r>
            <a:r>
              <a:rPr lang="en-ZA" b="0" dirty="0" smtClean="0"/>
              <a:t>”. However, the context of our verse suggests “</a:t>
            </a:r>
            <a:r>
              <a:rPr lang="en-ZA" b="0" i="1" dirty="0" smtClean="0"/>
              <a:t>heel”</a:t>
            </a:r>
            <a:r>
              <a:rPr lang="en-ZA" b="0" dirty="0" smtClean="0"/>
              <a:t>. We get another piece of the puzzle from </a:t>
            </a:r>
            <a:r>
              <a:rPr lang="en-ZA" dirty="0" smtClean="0"/>
              <a:t>And of Dan he said, </a:t>
            </a:r>
            <a:r>
              <a:rPr lang="en-ZA" i="1" dirty="0" smtClean="0">
                <a:solidFill>
                  <a:srgbClr val="004821"/>
                </a:solidFill>
              </a:rPr>
              <a:t>“Dan is a lion’s cub, that leaps from Bashan.” </a:t>
            </a:r>
            <a:r>
              <a:rPr lang="en-ZA" b="1" i="1" dirty="0" smtClean="0">
                <a:solidFill>
                  <a:srgbClr val="004821"/>
                </a:solidFill>
              </a:rPr>
              <a:t>(Deuteronomy 33:22 ) </a:t>
            </a:r>
            <a:r>
              <a:rPr lang="en-ZA" b="0" dirty="0" smtClean="0"/>
              <a:t>This is another clue regarding anti-messiah. </a:t>
            </a:r>
          </a:p>
          <a:p>
            <a:pPr algn="just">
              <a:lnSpc>
                <a:spcPts val="2100"/>
              </a:lnSpc>
            </a:pPr>
            <a:r>
              <a:rPr lang="en-ZA" b="0" dirty="0" smtClean="0"/>
              <a:t>Bashan is the Golan Heights and is the area that’s part of the portion given to </a:t>
            </a:r>
            <a:r>
              <a:rPr lang="en-ZA" b="0" dirty="0" smtClean="0"/>
              <a:t>Joseph </a:t>
            </a:r>
            <a:r>
              <a:rPr lang="en-ZA" b="0" dirty="0" smtClean="0"/>
              <a:t>(through </a:t>
            </a:r>
            <a:r>
              <a:rPr lang="en-ZA" b="0" dirty="0" err="1" smtClean="0"/>
              <a:t>Menashe</a:t>
            </a:r>
            <a:r>
              <a:rPr lang="en-ZA" b="0" dirty="0" smtClean="0"/>
              <a:t>), by </a:t>
            </a:r>
            <a:r>
              <a:rPr lang="en-ZA" b="0" dirty="0" smtClean="0"/>
              <a:t>Jacob. </a:t>
            </a:r>
            <a:r>
              <a:rPr lang="en-ZA" b="0" dirty="0" smtClean="0"/>
              <a:t>It’s interesting that when they came from </a:t>
            </a:r>
            <a:r>
              <a:rPr lang="en-ZA" b="0" dirty="0" err="1" smtClean="0"/>
              <a:t>Mitzrayim</a:t>
            </a:r>
            <a:r>
              <a:rPr lang="en-ZA" b="0" dirty="0" smtClean="0"/>
              <a:t> to enter </a:t>
            </a:r>
            <a:r>
              <a:rPr lang="en-ZA" b="0" dirty="0" smtClean="0"/>
              <a:t>Israel, </a:t>
            </a:r>
            <a:r>
              <a:rPr lang="en-ZA" b="0" dirty="0" smtClean="0"/>
              <a:t>they were attacked and overcame </a:t>
            </a:r>
            <a:r>
              <a:rPr lang="en-ZA" b="0" dirty="0" err="1" smtClean="0"/>
              <a:t>Og</a:t>
            </a:r>
            <a:r>
              <a:rPr lang="en-ZA" b="0" dirty="0" smtClean="0"/>
              <a:t>, king of the Amorites in Bashan. The mountain of Bashan is </a:t>
            </a:r>
            <a:r>
              <a:rPr lang="en-ZA" b="0" dirty="0" err="1" smtClean="0"/>
              <a:t>Har</a:t>
            </a:r>
            <a:r>
              <a:rPr lang="en-ZA" b="0" dirty="0" smtClean="0"/>
              <a:t> </a:t>
            </a:r>
            <a:r>
              <a:rPr lang="en-ZA" b="0" dirty="0" err="1" smtClean="0"/>
              <a:t>Hermon</a:t>
            </a:r>
            <a:r>
              <a:rPr lang="en-ZA" b="0" dirty="0" smtClean="0"/>
              <a:t>. “</a:t>
            </a:r>
            <a:r>
              <a:rPr lang="en-ZA" b="0" i="1" dirty="0" err="1" smtClean="0"/>
              <a:t>Hermon</a:t>
            </a:r>
            <a:r>
              <a:rPr lang="en-ZA" b="0" dirty="0" smtClean="0"/>
              <a:t>” was a mighty one of the Amorites in the region, whose name meant “</a:t>
            </a:r>
            <a:r>
              <a:rPr lang="en-ZA" b="0" i="1" dirty="0" smtClean="0"/>
              <a:t>Consecrated to Destruction” or “Devastation</a:t>
            </a:r>
            <a:r>
              <a:rPr lang="en-ZA" b="0" dirty="0" smtClean="0"/>
              <a:t>”. This area has been part of Israel since the 1967 war; but, Syria also continues to claim ownership. One of the ancient Biblical cities in Bashan / Golan Heights is </a:t>
            </a:r>
            <a:r>
              <a:rPr lang="en-ZA" b="0" i="1" dirty="0" smtClean="0"/>
              <a:t>“Dan”. </a:t>
            </a:r>
            <a:r>
              <a:rPr lang="en-ZA" b="0" dirty="0" smtClean="0"/>
              <a:t>This is where the second of </a:t>
            </a:r>
            <a:r>
              <a:rPr lang="en-ZA" b="0" dirty="0" err="1" smtClean="0"/>
              <a:t>Yarboam’s</a:t>
            </a:r>
            <a:r>
              <a:rPr lang="en-ZA" b="0" dirty="0" smtClean="0"/>
              <a:t> (Jeroboam’s) temples and golden calves was set up. The other city is </a:t>
            </a:r>
            <a:r>
              <a:rPr lang="en-ZA" b="0" dirty="0" err="1" smtClean="0"/>
              <a:t>Beit</a:t>
            </a:r>
            <a:r>
              <a:rPr lang="en-ZA" b="0" dirty="0" smtClean="0"/>
              <a:t> El. Thus beginning the idolatry and whoredom of the House of </a:t>
            </a:r>
            <a:r>
              <a:rPr lang="en-ZA" b="0" dirty="0" smtClean="0"/>
              <a:t>Israel. </a:t>
            </a:r>
            <a:r>
              <a:rPr lang="en-ZA" b="0" dirty="0" smtClean="0"/>
              <a:t>To many it appears that “</a:t>
            </a:r>
            <a:r>
              <a:rPr lang="en-ZA" b="0" i="1" dirty="0" smtClean="0"/>
              <a:t>anti-messiah’s armies” </a:t>
            </a:r>
            <a:r>
              <a:rPr lang="en-ZA" b="0" dirty="0" smtClean="0"/>
              <a:t>will come to attack </a:t>
            </a:r>
            <a:r>
              <a:rPr lang="en-ZA" b="0" dirty="0" smtClean="0"/>
              <a:t>Israel </a:t>
            </a:r>
            <a:r>
              <a:rPr lang="en-ZA" b="0" dirty="0" smtClean="0"/>
              <a:t>from, or through, Syria.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45</a:t>
            </a:fld>
            <a:endParaRPr lang="en-ZA" dirty="0"/>
          </a:p>
        </p:txBody>
      </p:sp>
      <p:pic>
        <p:nvPicPr>
          <p:cNvPr id="1026" name="Picture 2"/>
          <p:cNvPicPr>
            <a:picLocks noChangeAspect="1" noChangeArrowheads="1"/>
          </p:cNvPicPr>
          <p:nvPr/>
        </p:nvPicPr>
        <p:blipFill>
          <a:blip r:embed="rId2" cstate="print"/>
          <a:srcRect r="56954"/>
          <a:stretch>
            <a:fillRect/>
          </a:stretch>
        </p:blipFill>
        <p:spPr bwMode="auto">
          <a:xfrm>
            <a:off x="2051720" y="43416"/>
            <a:ext cx="5040560" cy="667805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linds(horizontal)">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GAD</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“Gaḏ, a raiding band raids him, but he raids its heel.  </a:t>
            </a:r>
            <a:r>
              <a:rPr lang="en-ZA" b="1" i="1" dirty="0" smtClean="0">
                <a:solidFill>
                  <a:srgbClr val="004821"/>
                </a:solidFill>
              </a:rPr>
              <a:t>(Genesis </a:t>
            </a:r>
            <a:r>
              <a:rPr lang="en-ZA" b="1" i="1" dirty="0" smtClean="0">
                <a:solidFill>
                  <a:srgbClr val="004821"/>
                </a:solidFill>
              </a:rPr>
              <a:t>49:19)</a:t>
            </a:r>
            <a:endParaRPr lang="en-ZA" b="1" i="1" dirty="0" smtClean="0">
              <a:solidFill>
                <a:srgbClr val="004821"/>
              </a:solidFill>
            </a:endParaRPr>
          </a:p>
          <a:p>
            <a:pPr algn="just"/>
            <a:r>
              <a:rPr lang="en-ZA" b="0" dirty="0" smtClean="0"/>
              <a:t>Gad (#1410) “</a:t>
            </a:r>
            <a:r>
              <a:rPr lang="en-ZA" b="0" i="1" dirty="0" smtClean="0"/>
              <a:t>good fortune”. </a:t>
            </a:r>
            <a:r>
              <a:rPr lang="en-ZA" b="0" dirty="0" smtClean="0"/>
              <a:t>This presents somewhat of a problem, as it relates to the false </a:t>
            </a:r>
            <a:r>
              <a:rPr lang="en-ZA" b="0" dirty="0" err="1" smtClean="0"/>
              <a:t>elohim</a:t>
            </a:r>
            <a:r>
              <a:rPr lang="en-ZA" b="0" dirty="0" smtClean="0"/>
              <a:t> of fortune. However, </a:t>
            </a:r>
            <a:r>
              <a:rPr lang="en-ZA" b="0" dirty="0" smtClean="0"/>
              <a:t>Leah </a:t>
            </a:r>
            <a:r>
              <a:rPr lang="en-ZA" b="0" dirty="0" smtClean="0"/>
              <a:t>clearly stated in </a:t>
            </a:r>
            <a:r>
              <a:rPr lang="en-ZA" b="0" dirty="0" smtClean="0"/>
              <a:t>Genesis </a:t>
            </a:r>
            <a:r>
              <a:rPr lang="en-ZA" b="0" dirty="0" smtClean="0"/>
              <a:t>30:11 that </a:t>
            </a:r>
            <a:r>
              <a:rPr lang="en-ZA" b="0" i="1" dirty="0" smtClean="0"/>
              <a:t>“good fortune</a:t>
            </a:r>
            <a:r>
              <a:rPr lang="en-ZA" b="0" dirty="0" smtClean="0"/>
              <a:t>” had truly come, and that’s why she named him Gad. His sons </a:t>
            </a:r>
            <a:r>
              <a:rPr lang="en-ZA" b="0" dirty="0" err="1" smtClean="0"/>
              <a:t>Tsiphyon</a:t>
            </a:r>
            <a:r>
              <a:rPr lang="en-ZA" b="0" dirty="0" smtClean="0"/>
              <a:t> (#6837) meaning “</a:t>
            </a:r>
            <a:r>
              <a:rPr lang="en-ZA" b="0" i="1" dirty="0" smtClean="0"/>
              <a:t>longing” or “expectation</a:t>
            </a:r>
            <a:r>
              <a:rPr lang="en-ZA" b="0" dirty="0" smtClean="0"/>
              <a:t>”, “</a:t>
            </a:r>
            <a:r>
              <a:rPr lang="en-ZA" b="0" i="1" dirty="0" err="1" smtClean="0"/>
              <a:t>Haggi</a:t>
            </a:r>
            <a:r>
              <a:rPr lang="en-ZA" b="0" i="1" dirty="0" smtClean="0"/>
              <a:t>”</a:t>
            </a:r>
            <a:r>
              <a:rPr lang="en-ZA" b="0" dirty="0" smtClean="0"/>
              <a:t> (#2291 &amp; 2287) meaning “</a:t>
            </a:r>
            <a:r>
              <a:rPr lang="en-ZA" b="0" i="1" dirty="0" smtClean="0"/>
              <a:t>festive” or “to keep a festival</a:t>
            </a:r>
            <a:r>
              <a:rPr lang="en-ZA" b="0" dirty="0" smtClean="0"/>
              <a:t>”, </a:t>
            </a:r>
            <a:r>
              <a:rPr lang="en-ZA" b="0" dirty="0" err="1" smtClean="0"/>
              <a:t>Shuni</a:t>
            </a:r>
            <a:r>
              <a:rPr lang="en-ZA" b="0" dirty="0" smtClean="0"/>
              <a:t> (#7764) meaning “</a:t>
            </a:r>
            <a:r>
              <a:rPr lang="en-ZA" b="0" i="1" dirty="0" smtClean="0"/>
              <a:t>in Gad” </a:t>
            </a:r>
            <a:r>
              <a:rPr lang="en-ZA" b="0" dirty="0" smtClean="0"/>
              <a:t>or </a:t>
            </a:r>
            <a:r>
              <a:rPr lang="en-ZA" b="0" i="1" dirty="0" smtClean="0"/>
              <a:t>“fortunate” or “blessed”, </a:t>
            </a:r>
            <a:r>
              <a:rPr lang="en-ZA" b="0" dirty="0" err="1" smtClean="0"/>
              <a:t>Etsbon</a:t>
            </a:r>
            <a:r>
              <a:rPr lang="en-ZA" b="0" dirty="0" smtClean="0"/>
              <a:t> (#0675) meaning </a:t>
            </a:r>
            <a:r>
              <a:rPr lang="en-ZA" b="0" i="1" dirty="0" smtClean="0"/>
              <a:t>“to see” or “to discern</a:t>
            </a:r>
            <a:r>
              <a:rPr lang="en-ZA" b="0" dirty="0" smtClean="0"/>
              <a:t>”, </a:t>
            </a:r>
            <a:r>
              <a:rPr lang="en-ZA" b="0" dirty="0" err="1" smtClean="0"/>
              <a:t>Eri</a:t>
            </a:r>
            <a:r>
              <a:rPr lang="en-ZA" b="0" dirty="0" smtClean="0"/>
              <a:t> (#6179) meaning </a:t>
            </a:r>
            <a:r>
              <a:rPr lang="en-ZA" b="0" i="1" dirty="0" smtClean="0"/>
              <a:t>“guarding</a:t>
            </a:r>
            <a:r>
              <a:rPr lang="en-ZA" b="0" dirty="0" smtClean="0"/>
              <a:t>”, </a:t>
            </a:r>
            <a:r>
              <a:rPr lang="en-ZA" b="0" dirty="0" err="1" smtClean="0"/>
              <a:t>Arodi</a:t>
            </a:r>
            <a:r>
              <a:rPr lang="en-ZA" b="0" dirty="0" smtClean="0"/>
              <a:t> (#0722) meaning “</a:t>
            </a:r>
            <a:r>
              <a:rPr lang="en-ZA" b="0" i="1" dirty="0" smtClean="0"/>
              <a:t>roaming”</a:t>
            </a:r>
            <a:r>
              <a:rPr lang="en-ZA" b="0" dirty="0" smtClean="0"/>
              <a:t> or “</a:t>
            </a:r>
            <a:r>
              <a:rPr lang="en-ZA" b="0" i="1" dirty="0" smtClean="0"/>
              <a:t>to break loose”</a:t>
            </a:r>
            <a:r>
              <a:rPr lang="en-ZA" b="0" dirty="0" smtClean="0"/>
              <a:t> and </a:t>
            </a:r>
            <a:r>
              <a:rPr lang="en-ZA" b="0" dirty="0" err="1" smtClean="0"/>
              <a:t>Areli</a:t>
            </a:r>
            <a:r>
              <a:rPr lang="en-ZA" b="0" dirty="0" smtClean="0"/>
              <a:t> (#0692) meaning </a:t>
            </a:r>
            <a:r>
              <a:rPr lang="en-ZA" b="0" i="1" dirty="0" smtClean="0"/>
              <a:t>“hero”</a:t>
            </a:r>
            <a:r>
              <a:rPr lang="en-ZA" b="0" dirty="0" smtClean="0"/>
              <a:t>. </a:t>
            </a:r>
          </a:p>
          <a:p>
            <a:r>
              <a:rPr lang="en-ZA" b="0" dirty="0" smtClean="0"/>
              <a:t>Here we see Gad as “</a:t>
            </a:r>
            <a:r>
              <a:rPr lang="en-ZA" b="0" i="1" dirty="0" smtClean="0">
                <a:solidFill>
                  <a:srgbClr val="C00000"/>
                </a:solidFill>
              </a:rPr>
              <a:t>longing to celebrate </a:t>
            </a:r>
            <a:r>
              <a:rPr lang="he-IL" i="1" dirty="0">
                <a:solidFill>
                  <a:srgbClr val="C00000"/>
                </a:solidFill>
              </a:rPr>
              <a:t>יהוה</a:t>
            </a:r>
            <a:r>
              <a:rPr lang="en-ZA" b="0" i="1" dirty="0" smtClean="0">
                <a:solidFill>
                  <a:srgbClr val="C00000"/>
                </a:solidFill>
              </a:rPr>
              <a:t>’s </a:t>
            </a:r>
            <a:r>
              <a:rPr lang="en-ZA" b="0" i="1" dirty="0" smtClean="0">
                <a:solidFill>
                  <a:srgbClr val="C00000"/>
                </a:solidFill>
              </a:rPr>
              <a:t>feasts and blessed is he who discerns and guards them.”</a:t>
            </a:r>
            <a:r>
              <a:rPr lang="en-ZA" b="0" dirty="0" smtClean="0"/>
              <a:t> Further that “</a:t>
            </a:r>
            <a:r>
              <a:rPr lang="en-ZA" b="0" i="1" dirty="0" smtClean="0">
                <a:solidFill>
                  <a:srgbClr val="C00000"/>
                </a:solidFill>
              </a:rPr>
              <a:t>Gad will one day break loose as a hero</a:t>
            </a:r>
            <a:r>
              <a:rPr lang="en-ZA" b="0" dirty="0" smtClean="0"/>
              <a:t>”.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46</a:t>
            </a:fld>
            <a:endParaRPr lang="en-ZA"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ASHER</a:t>
            </a:r>
            <a:endParaRPr lang="en-ZA" dirty="0"/>
          </a:p>
        </p:txBody>
      </p:sp>
      <p:sp>
        <p:nvSpPr>
          <p:cNvPr id="3" name="Content Placeholder 2"/>
          <p:cNvSpPr>
            <a:spLocks noGrp="1"/>
          </p:cNvSpPr>
          <p:nvPr>
            <p:ph idx="1"/>
          </p:nvPr>
        </p:nvSpPr>
        <p:spPr/>
        <p:txBody>
          <a:bodyPr>
            <a:noAutofit/>
          </a:bodyPr>
          <a:lstStyle/>
          <a:p>
            <a:pPr algn="ctr">
              <a:lnSpc>
                <a:spcPts val="2300"/>
              </a:lnSpc>
            </a:pPr>
            <a:r>
              <a:rPr lang="en-ZA" i="1" dirty="0" smtClean="0">
                <a:solidFill>
                  <a:srgbClr val="004821"/>
                </a:solidFill>
              </a:rPr>
              <a:t>“Bread from </a:t>
            </a:r>
            <a:r>
              <a:rPr lang="en-ZA" i="1" dirty="0" err="1" smtClean="0">
                <a:solidFill>
                  <a:srgbClr val="004821"/>
                </a:solidFill>
              </a:rPr>
              <a:t>Ashĕr</a:t>
            </a:r>
            <a:r>
              <a:rPr lang="en-ZA" i="1" dirty="0" smtClean="0">
                <a:solidFill>
                  <a:srgbClr val="004821"/>
                </a:solidFill>
              </a:rPr>
              <a:t> is rich, and he gives delicacies of a sovereign. </a:t>
            </a:r>
          </a:p>
          <a:p>
            <a:pPr algn="ctr">
              <a:lnSpc>
                <a:spcPts val="2300"/>
              </a:lnSpc>
            </a:pPr>
            <a:r>
              <a:rPr lang="en-ZA" b="1" i="1" dirty="0" smtClean="0">
                <a:solidFill>
                  <a:srgbClr val="004821"/>
                </a:solidFill>
              </a:rPr>
              <a:t>(Genesis </a:t>
            </a:r>
            <a:r>
              <a:rPr lang="en-ZA" b="1" i="1" dirty="0" smtClean="0">
                <a:solidFill>
                  <a:srgbClr val="004821"/>
                </a:solidFill>
              </a:rPr>
              <a:t>49:20)</a:t>
            </a:r>
            <a:endParaRPr lang="en-ZA" b="1" i="1" dirty="0" smtClean="0">
              <a:solidFill>
                <a:srgbClr val="004821"/>
              </a:solidFill>
            </a:endParaRPr>
          </a:p>
          <a:p>
            <a:pPr algn="just">
              <a:lnSpc>
                <a:spcPts val="2300"/>
              </a:lnSpc>
            </a:pPr>
            <a:r>
              <a:rPr lang="en-ZA" b="0" dirty="0" smtClean="0"/>
              <a:t>Asher (#0836) “</a:t>
            </a:r>
            <a:r>
              <a:rPr lang="en-ZA" b="0" i="1" dirty="0" smtClean="0"/>
              <a:t>happy</a:t>
            </a:r>
            <a:r>
              <a:rPr lang="en-ZA" b="0" dirty="0" smtClean="0"/>
              <a:t>”. His sons </a:t>
            </a:r>
            <a:r>
              <a:rPr lang="en-ZA" b="0" dirty="0" err="1" smtClean="0"/>
              <a:t>Yimnah</a:t>
            </a:r>
            <a:r>
              <a:rPr lang="en-ZA" b="0" dirty="0" smtClean="0"/>
              <a:t> (#3232) meaning “</a:t>
            </a:r>
            <a:r>
              <a:rPr lang="en-ZA" b="0" i="1" dirty="0" smtClean="0"/>
              <a:t>prosperity</a:t>
            </a:r>
            <a:r>
              <a:rPr lang="en-ZA" b="0" dirty="0" smtClean="0"/>
              <a:t>”, </a:t>
            </a:r>
            <a:r>
              <a:rPr lang="en-ZA" b="0" dirty="0" err="1" smtClean="0"/>
              <a:t>Yishwah</a:t>
            </a:r>
            <a:r>
              <a:rPr lang="en-ZA" b="0" dirty="0" smtClean="0"/>
              <a:t> (#3438) meaning </a:t>
            </a:r>
            <a:r>
              <a:rPr lang="en-ZA" b="0" i="1" dirty="0" smtClean="0"/>
              <a:t>“to resemble” or “become like</a:t>
            </a:r>
            <a:r>
              <a:rPr lang="en-ZA" b="0" dirty="0" smtClean="0"/>
              <a:t>”, </a:t>
            </a:r>
            <a:r>
              <a:rPr lang="en-ZA" b="0" dirty="0" err="1" smtClean="0"/>
              <a:t>Yishwi</a:t>
            </a:r>
            <a:r>
              <a:rPr lang="en-ZA" b="0" dirty="0" smtClean="0"/>
              <a:t> meaning “</a:t>
            </a:r>
            <a:r>
              <a:rPr lang="en-ZA" b="0" i="1" dirty="0" smtClean="0"/>
              <a:t>will be like me”, </a:t>
            </a:r>
            <a:r>
              <a:rPr lang="en-ZA" b="0" dirty="0" err="1" smtClean="0"/>
              <a:t>Beri’ah</a:t>
            </a:r>
            <a:r>
              <a:rPr lang="en-ZA" b="0" dirty="0" smtClean="0"/>
              <a:t> (#1283) meaning “</a:t>
            </a:r>
            <a:r>
              <a:rPr lang="en-ZA" b="0" i="1" dirty="0" smtClean="0"/>
              <a:t>a gift”, </a:t>
            </a:r>
            <a:r>
              <a:rPr lang="en-ZA" b="0" dirty="0" err="1" smtClean="0"/>
              <a:t>Serah</a:t>
            </a:r>
            <a:r>
              <a:rPr lang="en-ZA" b="0" dirty="0" smtClean="0"/>
              <a:t> (</a:t>
            </a:r>
            <a:r>
              <a:rPr lang="en-ZA" b="0" dirty="0" err="1" smtClean="0"/>
              <a:t>Serach</a:t>
            </a:r>
            <a:r>
              <a:rPr lang="en-ZA" b="0" dirty="0" smtClean="0"/>
              <a:t>), their sister (#8294) the same as Sarah meaning “</a:t>
            </a:r>
            <a:r>
              <a:rPr lang="en-ZA" b="0" i="1" dirty="0" smtClean="0"/>
              <a:t>remnant”, </a:t>
            </a:r>
            <a:r>
              <a:rPr lang="en-ZA" b="0" dirty="0" smtClean="0"/>
              <a:t>and the sons of </a:t>
            </a:r>
            <a:r>
              <a:rPr lang="en-ZA" b="0" dirty="0" err="1" smtClean="0"/>
              <a:t>Beri’ah</a:t>
            </a:r>
            <a:r>
              <a:rPr lang="en-ZA" b="0" dirty="0" smtClean="0"/>
              <a:t>, Heber (#2268) meaning “</a:t>
            </a:r>
            <a:r>
              <a:rPr lang="en-ZA" b="0" i="1" dirty="0" smtClean="0"/>
              <a:t>a company</a:t>
            </a:r>
            <a:r>
              <a:rPr lang="en-ZA" b="0" dirty="0" smtClean="0"/>
              <a:t>” and </a:t>
            </a:r>
            <a:r>
              <a:rPr lang="en-ZA" b="0" dirty="0" err="1" smtClean="0"/>
              <a:t>Malki’el</a:t>
            </a:r>
            <a:r>
              <a:rPr lang="en-ZA" b="0" dirty="0" smtClean="0"/>
              <a:t> (#4439) meaning “</a:t>
            </a:r>
            <a:r>
              <a:rPr lang="en-ZA" b="0" i="1" dirty="0" smtClean="0"/>
              <a:t>my King is </a:t>
            </a:r>
            <a:r>
              <a:rPr lang="en-ZA" b="0" i="1" dirty="0" err="1" smtClean="0"/>
              <a:t>Elohim</a:t>
            </a:r>
            <a:r>
              <a:rPr lang="en-ZA" b="0" dirty="0" smtClean="0"/>
              <a:t>”. </a:t>
            </a:r>
          </a:p>
          <a:p>
            <a:pPr algn="just">
              <a:lnSpc>
                <a:spcPts val="2300"/>
              </a:lnSpc>
            </a:pPr>
            <a:r>
              <a:rPr lang="en-ZA" b="0" dirty="0" smtClean="0"/>
              <a:t>We read through his children that his “</a:t>
            </a:r>
            <a:r>
              <a:rPr lang="en-ZA" b="0" i="1" dirty="0" smtClean="0">
                <a:solidFill>
                  <a:srgbClr val="C00000"/>
                </a:solidFill>
              </a:rPr>
              <a:t>happiness and prosperity is in learning to be like </a:t>
            </a:r>
            <a:r>
              <a:rPr lang="en-ZA" b="0" i="1" dirty="0" err="1" smtClean="0">
                <a:solidFill>
                  <a:srgbClr val="C00000"/>
                </a:solidFill>
              </a:rPr>
              <a:t>Elohim</a:t>
            </a:r>
            <a:r>
              <a:rPr lang="en-ZA" b="0" i="1" dirty="0" smtClean="0">
                <a:solidFill>
                  <a:srgbClr val="C00000"/>
                </a:solidFill>
              </a:rPr>
              <a:t>.” </a:t>
            </a:r>
            <a:r>
              <a:rPr lang="en-ZA" b="0" dirty="0" smtClean="0"/>
              <a:t>In fact, Yah says </a:t>
            </a:r>
            <a:r>
              <a:rPr lang="en-ZA" b="0" i="1" dirty="0" smtClean="0">
                <a:solidFill>
                  <a:srgbClr val="C00000"/>
                </a:solidFill>
              </a:rPr>
              <a:t>“</a:t>
            </a:r>
            <a:r>
              <a:rPr lang="en-ZA" b="0" i="1" dirty="0" err="1" smtClean="0">
                <a:solidFill>
                  <a:srgbClr val="C00000"/>
                </a:solidFill>
              </a:rPr>
              <a:t>Yishwi</a:t>
            </a:r>
            <a:r>
              <a:rPr lang="en-ZA" b="0" i="1" dirty="0" smtClean="0">
                <a:solidFill>
                  <a:srgbClr val="C00000"/>
                </a:solidFill>
              </a:rPr>
              <a:t>, he will be like me.” </a:t>
            </a:r>
            <a:r>
              <a:rPr lang="en-ZA" b="0" dirty="0" smtClean="0"/>
              <a:t>For he is a </a:t>
            </a:r>
            <a:r>
              <a:rPr lang="en-ZA" b="0" i="1" dirty="0" smtClean="0">
                <a:solidFill>
                  <a:srgbClr val="C00000"/>
                </a:solidFill>
              </a:rPr>
              <a:t>“gift a, remnant and a company that calls </a:t>
            </a:r>
            <a:r>
              <a:rPr lang="en-ZA" b="0" i="1" dirty="0" err="1" smtClean="0">
                <a:solidFill>
                  <a:srgbClr val="C00000"/>
                </a:solidFill>
              </a:rPr>
              <a:t>Elohim</a:t>
            </a:r>
            <a:r>
              <a:rPr lang="en-ZA" b="0" i="1" dirty="0" smtClean="0">
                <a:solidFill>
                  <a:srgbClr val="C00000"/>
                </a:solidFill>
              </a:rPr>
              <a:t>, my King.” </a:t>
            </a:r>
            <a:r>
              <a:rPr lang="en-ZA" b="0" dirty="0" smtClean="0"/>
              <a:t>Bread is Torah and Asher finds rich delicacies within it. And, as Moshe says in </a:t>
            </a:r>
            <a:r>
              <a:rPr lang="en-ZA" b="0" i="1" dirty="0" smtClean="0">
                <a:solidFill>
                  <a:srgbClr val="004821"/>
                </a:solidFill>
              </a:rPr>
              <a:t>Deuteronomy 33:24; “Asher is most blessed of sons. Let him be accepted by his brothers, and dip his foot in oil.”</a:t>
            </a:r>
            <a:r>
              <a:rPr lang="en-ZA" b="0" dirty="0" smtClean="0"/>
              <a:t> In these last days, Asher will walk in the oil, the anointing of </a:t>
            </a:r>
            <a:r>
              <a:rPr lang="en-ZA" b="0" dirty="0" err="1" smtClean="0"/>
              <a:t>Ruach</a:t>
            </a:r>
            <a:r>
              <a:rPr lang="en-ZA" b="0" dirty="0" smtClean="0"/>
              <a:t> </a:t>
            </a:r>
            <a:r>
              <a:rPr lang="en-ZA" b="0" dirty="0" err="1" smtClean="0"/>
              <a:t>HaKodesh</a:t>
            </a:r>
            <a:r>
              <a:rPr lang="en-ZA" b="0" dirty="0" smtClean="0"/>
              <a:t>.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47</a:t>
            </a:fld>
            <a:endParaRPr lang="en-ZA"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NAPHTALI</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“Naphtali is a deer let loose, he gives words of elegance. </a:t>
            </a:r>
            <a:r>
              <a:rPr lang="en-ZA" b="1" i="1" dirty="0" smtClean="0">
                <a:solidFill>
                  <a:srgbClr val="004821"/>
                </a:solidFill>
              </a:rPr>
              <a:t>(Genesis </a:t>
            </a:r>
            <a:r>
              <a:rPr lang="en-ZA" b="1" i="1" dirty="0" smtClean="0">
                <a:solidFill>
                  <a:srgbClr val="004821"/>
                </a:solidFill>
              </a:rPr>
              <a:t>49:21)</a:t>
            </a:r>
            <a:endParaRPr lang="en-ZA" b="1" i="1" dirty="0" smtClean="0">
              <a:solidFill>
                <a:srgbClr val="004821"/>
              </a:solidFill>
            </a:endParaRPr>
          </a:p>
          <a:p>
            <a:pPr algn="just"/>
            <a:r>
              <a:rPr lang="en-ZA" b="0" dirty="0" smtClean="0"/>
              <a:t>Naphtali (#5321) “</a:t>
            </a:r>
            <a:r>
              <a:rPr lang="en-ZA" b="0" i="1" dirty="0" smtClean="0"/>
              <a:t>wrestling</a:t>
            </a:r>
            <a:r>
              <a:rPr lang="en-ZA" b="0" dirty="0" smtClean="0"/>
              <a:t>” and his sons were </a:t>
            </a:r>
            <a:r>
              <a:rPr lang="en-ZA" b="0" dirty="0" err="1" smtClean="0"/>
              <a:t>Yahtse’el</a:t>
            </a:r>
            <a:r>
              <a:rPr lang="en-ZA" b="0" dirty="0" smtClean="0"/>
              <a:t> (#3183) meaning </a:t>
            </a:r>
            <a:r>
              <a:rPr lang="en-ZA" b="0" i="1" dirty="0" smtClean="0"/>
              <a:t>“Elohim divides”, </a:t>
            </a:r>
            <a:r>
              <a:rPr lang="en-ZA" b="0" dirty="0" err="1" smtClean="0"/>
              <a:t>Guni</a:t>
            </a:r>
            <a:r>
              <a:rPr lang="en-ZA" b="0" dirty="0" smtClean="0"/>
              <a:t> (#1476) meaning “</a:t>
            </a:r>
            <a:r>
              <a:rPr lang="en-ZA" b="0" i="1" dirty="0" smtClean="0"/>
              <a:t>painted with </a:t>
            </a:r>
            <a:r>
              <a:rPr lang="en-ZA" b="0" i="1" dirty="0" err="1" smtClean="0"/>
              <a:t>colors</a:t>
            </a:r>
            <a:r>
              <a:rPr lang="en-ZA" b="0" dirty="0" smtClean="0"/>
              <a:t>”, </a:t>
            </a:r>
            <a:r>
              <a:rPr lang="en-ZA" b="0" dirty="0" err="1" smtClean="0"/>
              <a:t>Yetser</a:t>
            </a:r>
            <a:r>
              <a:rPr lang="en-ZA" b="0" dirty="0" smtClean="0"/>
              <a:t> (#3337) meaning “</a:t>
            </a:r>
            <a:r>
              <a:rPr lang="en-ZA" b="0" i="1" dirty="0" smtClean="0"/>
              <a:t>forming”</a:t>
            </a:r>
            <a:r>
              <a:rPr lang="en-ZA" b="0" dirty="0" smtClean="0"/>
              <a:t> as man from the dust and </a:t>
            </a:r>
            <a:r>
              <a:rPr lang="en-ZA" b="0" dirty="0" err="1" smtClean="0"/>
              <a:t>Shillem</a:t>
            </a:r>
            <a:r>
              <a:rPr lang="en-ZA" b="0" dirty="0" smtClean="0"/>
              <a:t> (#8006/7999) meaning “</a:t>
            </a:r>
            <a:r>
              <a:rPr lang="en-ZA" b="0" i="1" dirty="0" smtClean="0"/>
              <a:t>a covenant of peace</a:t>
            </a:r>
            <a:r>
              <a:rPr lang="en-ZA" b="0" dirty="0" smtClean="0"/>
              <a:t>”. </a:t>
            </a:r>
          </a:p>
          <a:p>
            <a:r>
              <a:rPr lang="en-ZA" b="0" dirty="0" smtClean="0"/>
              <a:t>Here Naphtali is “</a:t>
            </a:r>
            <a:r>
              <a:rPr lang="en-ZA" b="0" i="1" dirty="0" smtClean="0">
                <a:solidFill>
                  <a:srgbClr val="C00000"/>
                </a:solidFill>
              </a:rPr>
              <a:t>wrestling as </a:t>
            </a:r>
            <a:r>
              <a:rPr lang="en-ZA" b="0" i="1" dirty="0" err="1" smtClean="0">
                <a:solidFill>
                  <a:srgbClr val="C00000"/>
                </a:solidFill>
              </a:rPr>
              <a:t>Elohim</a:t>
            </a:r>
            <a:r>
              <a:rPr lang="en-ZA" b="0" i="1" dirty="0" smtClean="0">
                <a:solidFill>
                  <a:srgbClr val="C00000"/>
                </a:solidFill>
              </a:rPr>
              <a:t> divides and paints with </a:t>
            </a:r>
            <a:r>
              <a:rPr lang="en-ZA" b="0" i="1" dirty="0" err="1" smtClean="0">
                <a:solidFill>
                  <a:srgbClr val="C00000"/>
                </a:solidFill>
              </a:rPr>
              <a:t>colors</a:t>
            </a:r>
            <a:r>
              <a:rPr lang="en-ZA" b="0" i="1" dirty="0" smtClean="0">
                <a:solidFill>
                  <a:srgbClr val="C00000"/>
                </a:solidFill>
              </a:rPr>
              <a:t> (many </a:t>
            </a:r>
            <a:r>
              <a:rPr lang="en-ZA" b="0" i="1" dirty="0" err="1" smtClean="0">
                <a:solidFill>
                  <a:srgbClr val="C00000"/>
                </a:solidFill>
              </a:rPr>
              <a:t>colors</a:t>
            </a:r>
            <a:r>
              <a:rPr lang="en-ZA" b="0" i="1" dirty="0" smtClean="0">
                <a:solidFill>
                  <a:srgbClr val="C00000"/>
                </a:solidFill>
              </a:rPr>
              <a:t>) </a:t>
            </a:r>
            <a:r>
              <a:rPr lang="en-ZA" b="0" i="1" dirty="0" err="1" smtClean="0">
                <a:solidFill>
                  <a:srgbClr val="C00000"/>
                </a:solidFill>
              </a:rPr>
              <a:t>Yisra’el</a:t>
            </a:r>
            <a:r>
              <a:rPr lang="en-ZA" b="0" i="1" dirty="0" smtClean="0">
                <a:solidFill>
                  <a:srgbClr val="C00000"/>
                </a:solidFill>
              </a:rPr>
              <a:t>. But, Yahweh will form with man, a covenant of peace.” </a:t>
            </a:r>
            <a:r>
              <a:rPr lang="en-ZA" b="0" dirty="0" smtClean="0"/>
              <a:t>We read </a:t>
            </a:r>
            <a:r>
              <a:rPr lang="en-ZA" b="0" dirty="0" smtClean="0"/>
              <a:t>Moses’s </a:t>
            </a:r>
            <a:r>
              <a:rPr lang="en-ZA" b="0" dirty="0" smtClean="0"/>
              <a:t>words in </a:t>
            </a:r>
            <a:r>
              <a:rPr lang="en-ZA" b="0" i="1" dirty="0" smtClean="0">
                <a:solidFill>
                  <a:srgbClr val="004821"/>
                </a:solidFill>
              </a:rPr>
              <a:t>Deuteronomy 33:23; And of Naphtali he said, “O Naphtali, satisfied with pleasure, and filled with the blessing of </a:t>
            </a:r>
            <a:r>
              <a:rPr lang="he-IL" i="1" dirty="0" smtClean="0">
                <a:solidFill>
                  <a:srgbClr val="004821"/>
                </a:solidFill>
              </a:rPr>
              <a:t>יהוה</a:t>
            </a:r>
            <a:r>
              <a:rPr lang="en-ZA" b="0" i="1" dirty="0" smtClean="0">
                <a:solidFill>
                  <a:srgbClr val="004821"/>
                </a:solidFill>
              </a:rPr>
              <a:t>, possess the west and the south.” </a:t>
            </a:r>
            <a:r>
              <a:rPr lang="en-ZA" b="0" dirty="0" smtClean="0"/>
              <a:t>Naphtali </a:t>
            </a:r>
            <a:r>
              <a:rPr lang="en-ZA" b="0" dirty="0" smtClean="0"/>
              <a:t>is wrestling as it doesn’t match Naphtali’s original land grant; but rather, the new distribution of the Land </a:t>
            </a:r>
            <a:r>
              <a:rPr lang="en-ZA" i="1" dirty="0" smtClean="0">
                <a:solidFill>
                  <a:srgbClr val="004821"/>
                </a:solidFill>
              </a:rPr>
              <a:t>Ezekiel 48</a:t>
            </a:r>
            <a:r>
              <a:rPr lang="en-ZA" b="0" i="1" dirty="0" smtClean="0">
                <a:solidFill>
                  <a:srgbClr val="004821"/>
                </a:solidFill>
              </a:rPr>
              <a:t>. '</a:t>
            </a:r>
            <a:r>
              <a:rPr lang="en-ZA" b="0" i="1" dirty="0" err="1" smtClean="0">
                <a:solidFill>
                  <a:srgbClr val="004821"/>
                </a:solidFill>
              </a:rPr>
              <a:t>Naftali's</a:t>
            </a:r>
            <a:r>
              <a:rPr lang="en-ZA" b="0" i="1" dirty="0" smtClean="0">
                <a:solidFill>
                  <a:srgbClr val="004821"/>
                </a:solidFill>
              </a:rPr>
              <a:t> territory will run alongside the territory of Asher from east to west. </a:t>
            </a:r>
          </a:p>
          <a:p>
            <a:endParaRPr lang="en-ZA" dirty="0" smtClean="0"/>
          </a:p>
          <a:p>
            <a:pPr algn="just"/>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48</a:t>
            </a:fld>
            <a:endParaRPr lang="en-ZA"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JOSEPH</a:t>
            </a:r>
            <a:endParaRPr lang="en-ZA" dirty="0"/>
          </a:p>
        </p:txBody>
      </p:sp>
      <p:sp>
        <p:nvSpPr>
          <p:cNvPr id="3" name="Content Placeholder 2"/>
          <p:cNvSpPr>
            <a:spLocks noGrp="1"/>
          </p:cNvSpPr>
          <p:nvPr>
            <p:ph idx="1"/>
          </p:nvPr>
        </p:nvSpPr>
        <p:spPr>
          <a:xfrm>
            <a:off x="251520" y="1600200"/>
            <a:ext cx="8712968" cy="5257800"/>
          </a:xfrm>
        </p:spPr>
        <p:txBody>
          <a:bodyPr>
            <a:noAutofit/>
          </a:bodyPr>
          <a:lstStyle/>
          <a:p>
            <a:pPr algn="ctr"/>
            <a:r>
              <a:rPr lang="en-ZA" i="1" dirty="0" smtClean="0">
                <a:solidFill>
                  <a:srgbClr val="004821"/>
                </a:solidFill>
              </a:rPr>
              <a:t>“</a:t>
            </a:r>
            <a:r>
              <a:rPr lang="en-ZA" i="1" dirty="0" err="1" smtClean="0">
                <a:solidFill>
                  <a:srgbClr val="004821"/>
                </a:solidFill>
              </a:rPr>
              <a:t>Yosĕph</a:t>
            </a:r>
            <a:r>
              <a:rPr lang="en-ZA" i="1" dirty="0" smtClean="0">
                <a:solidFill>
                  <a:srgbClr val="004821"/>
                </a:solidFill>
              </a:rPr>
              <a:t> is an offshoot of a fruit-bearing tree, an offshoot of a fruit-bearing tree by a fountain, his branches run over a wall. “And the archers have bitterly grieved him, shot at him and hated him. “But his bow remained in strength, and the arms of his hands were made strong by the hands of the Mighty One of </a:t>
            </a:r>
            <a:r>
              <a:rPr lang="en-ZA" i="1" dirty="0" err="1" smtClean="0">
                <a:solidFill>
                  <a:srgbClr val="004821"/>
                </a:solidFill>
              </a:rPr>
              <a:t>Yaʽaqob</a:t>
            </a:r>
            <a:r>
              <a:rPr lang="en-ZA" i="1" dirty="0" smtClean="0">
                <a:solidFill>
                  <a:srgbClr val="004821"/>
                </a:solidFill>
              </a:rPr>
              <a:t>̱ – from there is the Shepherd, the Stone of </a:t>
            </a:r>
            <a:r>
              <a:rPr lang="en-ZA" i="1" dirty="0" err="1" smtClean="0">
                <a:solidFill>
                  <a:srgbClr val="004821"/>
                </a:solidFill>
              </a:rPr>
              <a:t>Yisra’ĕl</a:t>
            </a:r>
            <a:r>
              <a:rPr lang="en-ZA" i="1" dirty="0" smtClean="0">
                <a:solidFill>
                  <a:srgbClr val="004821"/>
                </a:solidFill>
              </a:rPr>
              <a:t> – from the </a:t>
            </a:r>
            <a:r>
              <a:rPr lang="en-ZA" i="1" dirty="0" err="1" smtClean="0">
                <a:solidFill>
                  <a:srgbClr val="004821"/>
                </a:solidFill>
              </a:rPr>
              <a:t>Ěl</a:t>
            </a:r>
            <a:r>
              <a:rPr lang="en-ZA" i="1" dirty="0" smtClean="0">
                <a:solidFill>
                  <a:srgbClr val="004821"/>
                </a:solidFill>
              </a:rPr>
              <a:t> of your father who helps you, and by the Almighty who blesses you with blessings of the heavens above, blessings of the deep that lies beneath, blessings of the breasts and of the womb. “The blessings of your father have excelled the blessings of my ancestors, up to the limit of the everlasting hills. They are on the head of </a:t>
            </a:r>
            <a:r>
              <a:rPr lang="en-ZA" i="1" dirty="0" err="1" smtClean="0">
                <a:solidFill>
                  <a:srgbClr val="004821"/>
                </a:solidFill>
              </a:rPr>
              <a:t>Yosĕph</a:t>
            </a:r>
            <a:r>
              <a:rPr lang="en-ZA" i="1" dirty="0" smtClean="0">
                <a:solidFill>
                  <a:srgbClr val="004821"/>
                </a:solidFill>
              </a:rPr>
              <a:t>, and on the crown of the head of him who was separated from his brothers. </a:t>
            </a:r>
          </a:p>
          <a:p>
            <a:pPr algn="ctr"/>
            <a:r>
              <a:rPr lang="en-ZA" b="1" i="1" dirty="0" smtClean="0">
                <a:solidFill>
                  <a:srgbClr val="004821"/>
                </a:solidFill>
              </a:rPr>
              <a:t>(Genesis </a:t>
            </a:r>
            <a:r>
              <a:rPr lang="en-ZA" b="1" i="1" dirty="0" smtClean="0">
                <a:solidFill>
                  <a:srgbClr val="004821"/>
                </a:solidFill>
              </a:rPr>
              <a:t>49:22-26)</a:t>
            </a:r>
            <a:endParaRPr lang="en-ZA" b="1" i="1" dirty="0" smtClean="0">
              <a:solidFill>
                <a:srgbClr val="004821"/>
              </a:solidFill>
            </a:endParaRP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49</a:t>
            </a:fld>
            <a:endParaRPr lang="en-ZA"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JOSEPH </a:t>
            </a:r>
            <a:r>
              <a:rPr lang="en-ZA" dirty="0" err="1" smtClean="0"/>
              <a:t>con’t</a:t>
            </a:r>
            <a:endParaRPr lang="en-ZA" dirty="0"/>
          </a:p>
        </p:txBody>
      </p:sp>
      <p:sp>
        <p:nvSpPr>
          <p:cNvPr id="3" name="Content Placeholder 2"/>
          <p:cNvSpPr>
            <a:spLocks noGrp="1"/>
          </p:cNvSpPr>
          <p:nvPr>
            <p:ph idx="1"/>
          </p:nvPr>
        </p:nvSpPr>
        <p:spPr/>
        <p:txBody>
          <a:bodyPr>
            <a:normAutofit/>
          </a:bodyPr>
          <a:lstStyle/>
          <a:p>
            <a:r>
              <a:rPr lang="en-ZA" dirty="0" smtClean="0"/>
              <a:t>Joseph means </a:t>
            </a:r>
            <a:r>
              <a:rPr lang="en-ZA" i="1" dirty="0" smtClean="0"/>
              <a:t>“Yah has added</a:t>
            </a:r>
            <a:r>
              <a:rPr lang="en-ZA" dirty="0" smtClean="0"/>
              <a:t>”. Manasseh means </a:t>
            </a:r>
            <a:r>
              <a:rPr lang="en-ZA" i="1" dirty="0" smtClean="0"/>
              <a:t>“forgetting” or “causing to forget</a:t>
            </a:r>
            <a:r>
              <a:rPr lang="en-ZA" dirty="0" smtClean="0"/>
              <a:t>”. And, Ephraim means “</a:t>
            </a:r>
            <a:r>
              <a:rPr lang="en-ZA" i="1" dirty="0" smtClean="0"/>
              <a:t>double portion” or “double land”.</a:t>
            </a:r>
            <a:r>
              <a:rPr lang="en-ZA" dirty="0" smtClean="0"/>
              <a:t> This is echoed in Moses’s words: </a:t>
            </a:r>
          </a:p>
          <a:p>
            <a:pPr algn="ctr"/>
            <a:r>
              <a:rPr lang="en-ZA" i="1" dirty="0" smtClean="0">
                <a:solidFill>
                  <a:srgbClr val="004821"/>
                </a:solidFill>
              </a:rPr>
              <a:t> of </a:t>
            </a:r>
            <a:r>
              <a:rPr lang="en-ZA" i="1" dirty="0">
                <a:solidFill>
                  <a:srgbClr val="004821"/>
                </a:solidFill>
              </a:rPr>
              <a:t>And of </a:t>
            </a:r>
            <a:r>
              <a:rPr lang="en-ZA" i="1" dirty="0" err="1">
                <a:solidFill>
                  <a:srgbClr val="004821"/>
                </a:solidFill>
              </a:rPr>
              <a:t>Yosĕph</a:t>
            </a:r>
            <a:r>
              <a:rPr lang="en-ZA" i="1" dirty="0">
                <a:solidFill>
                  <a:srgbClr val="004821"/>
                </a:solidFill>
              </a:rPr>
              <a:t> he said, “Blessed of </a:t>
            </a:r>
            <a:r>
              <a:rPr lang="he-IL" i="1" dirty="0">
                <a:solidFill>
                  <a:srgbClr val="004821"/>
                </a:solidFill>
              </a:rPr>
              <a:t>יהוה</a:t>
            </a:r>
            <a:r>
              <a:rPr lang="en-ZA" i="1" dirty="0">
                <a:solidFill>
                  <a:srgbClr val="004821"/>
                </a:solidFill>
              </a:rPr>
              <a:t> is his land, </a:t>
            </a:r>
            <a:r>
              <a:rPr lang="en-ZA" i="1" dirty="0" smtClean="0">
                <a:solidFill>
                  <a:srgbClr val="004821"/>
                </a:solidFill>
              </a:rPr>
              <a:t>….And </a:t>
            </a:r>
            <a:r>
              <a:rPr lang="en-ZA" i="1" dirty="0">
                <a:solidFill>
                  <a:srgbClr val="004821"/>
                </a:solidFill>
              </a:rPr>
              <a:t>they are the ten thousands of </a:t>
            </a:r>
            <a:r>
              <a:rPr lang="en-ZA" i="1" dirty="0" err="1">
                <a:solidFill>
                  <a:srgbClr val="004821"/>
                </a:solidFill>
              </a:rPr>
              <a:t>Ephrayim</a:t>
            </a:r>
            <a:r>
              <a:rPr lang="en-ZA" i="1" dirty="0">
                <a:solidFill>
                  <a:srgbClr val="004821"/>
                </a:solidFill>
              </a:rPr>
              <a:t>, and they are the thousands of </a:t>
            </a:r>
            <a:r>
              <a:rPr lang="en-ZA" i="1" dirty="0" err="1">
                <a:solidFill>
                  <a:srgbClr val="004821"/>
                </a:solidFill>
              </a:rPr>
              <a:t>Menashsheh</a:t>
            </a:r>
            <a:r>
              <a:rPr lang="en-ZA" i="1" dirty="0">
                <a:solidFill>
                  <a:srgbClr val="004821"/>
                </a:solidFill>
              </a:rPr>
              <a:t>.” </a:t>
            </a:r>
          </a:p>
          <a:p>
            <a:pPr algn="ctr"/>
            <a:r>
              <a:rPr lang="en-US" b="1" i="1" dirty="0">
                <a:solidFill>
                  <a:srgbClr val="004821"/>
                </a:solidFill>
              </a:rPr>
              <a:t>(Deuteronomy 33:13-17)</a:t>
            </a:r>
          </a:p>
          <a:p>
            <a:r>
              <a:rPr lang="en-ZA" dirty="0" smtClean="0"/>
              <a:t>Through </a:t>
            </a:r>
            <a:r>
              <a:rPr lang="en-ZA" dirty="0" smtClean="0"/>
              <a:t>Ephraim and </a:t>
            </a:r>
            <a:r>
              <a:rPr lang="en-ZA" dirty="0" smtClean="0"/>
              <a:t>Manasseh, Joseph's </a:t>
            </a:r>
            <a:r>
              <a:rPr lang="en-ZA" dirty="0" smtClean="0"/>
              <a:t>seed is spread throughout all the nations of the earth. </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50</a:t>
            </a:fld>
            <a:endParaRPr lang="en-ZA"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BENYAMIN</a:t>
            </a:r>
            <a:endParaRPr lang="en-ZA" dirty="0"/>
          </a:p>
        </p:txBody>
      </p:sp>
      <p:sp>
        <p:nvSpPr>
          <p:cNvPr id="3" name="Content Placeholder 2"/>
          <p:cNvSpPr>
            <a:spLocks noGrp="1"/>
          </p:cNvSpPr>
          <p:nvPr>
            <p:ph idx="1"/>
          </p:nvPr>
        </p:nvSpPr>
        <p:spPr/>
        <p:txBody>
          <a:bodyPr>
            <a:noAutofit/>
          </a:bodyPr>
          <a:lstStyle/>
          <a:p>
            <a:pPr algn="ctr">
              <a:lnSpc>
                <a:spcPts val="2100"/>
              </a:lnSpc>
            </a:pPr>
            <a:r>
              <a:rPr lang="en-ZA" i="1" dirty="0" smtClean="0">
                <a:solidFill>
                  <a:srgbClr val="004821"/>
                </a:solidFill>
              </a:rPr>
              <a:t>“Binyamin is a wolf that tears, in the morning he eats prey, and at night he divides the spoil.” </a:t>
            </a:r>
            <a:r>
              <a:rPr lang="en-ZA" b="1" i="1" dirty="0" smtClean="0">
                <a:solidFill>
                  <a:srgbClr val="004821"/>
                </a:solidFill>
              </a:rPr>
              <a:t>(Genesis </a:t>
            </a:r>
            <a:r>
              <a:rPr lang="en-ZA" b="1" i="1" dirty="0" smtClean="0">
                <a:solidFill>
                  <a:srgbClr val="004821"/>
                </a:solidFill>
              </a:rPr>
              <a:t>49:27)</a:t>
            </a:r>
            <a:endParaRPr lang="en-ZA" dirty="0" smtClean="0"/>
          </a:p>
          <a:p>
            <a:pPr algn="just">
              <a:lnSpc>
                <a:spcPts val="2100"/>
              </a:lnSpc>
            </a:pPr>
            <a:r>
              <a:rPr lang="en-ZA" b="0" dirty="0" smtClean="0"/>
              <a:t>Now Benyamin (son of the right hand) and his sons, </a:t>
            </a:r>
            <a:r>
              <a:rPr lang="en-ZA" b="0" dirty="0" err="1" smtClean="0"/>
              <a:t>Belah</a:t>
            </a:r>
            <a:r>
              <a:rPr lang="en-ZA" b="0" dirty="0" smtClean="0"/>
              <a:t> (#1106) meaning “</a:t>
            </a:r>
            <a:r>
              <a:rPr lang="en-ZA" b="0" i="1" dirty="0" smtClean="0"/>
              <a:t>swallowed up”</a:t>
            </a:r>
            <a:r>
              <a:rPr lang="en-ZA" b="0" dirty="0" smtClean="0"/>
              <a:t>, </a:t>
            </a:r>
            <a:r>
              <a:rPr lang="en-ZA" b="0" dirty="0" err="1" smtClean="0"/>
              <a:t>Beker</a:t>
            </a:r>
            <a:r>
              <a:rPr lang="en-ZA" b="0" dirty="0" smtClean="0"/>
              <a:t> (#1071) meaning “</a:t>
            </a:r>
            <a:r>
              <a:rPr lang="en-ZA" b="0" i="1" dirty="0" smtClean="0"/>
              <a:t>young man”, </a:t>
            </a:r>
            <a:r>
              <a:rPr lang="en-ZA" b="0" dirty="0" err="1" smtClean="0"/>
              <a:t>Ashbel</a:t>
            </a:r>
            <a:r>
              <a:rPr lang="en-ZA" b="0" dirty="0" smtClean="0"/>
              <a:t> (#0788) meaning “</a:t>
            </a:r>
            <a:r>
              <a:rPr lang="en-ZA" b="0" i="1" dirty="0" smtClean="0"/>
              <a:t>man of Elohim</a:t>
            </a:r>
            <a:r>
              <a:rPr lang="en-ZA" b="0" dirty="0" smtClean="0"/>
              <a:t>”, Gera (#1626 &amp; 1627) meaning literally “</a:t>
            </a:r>
            <a:r>
              <a:rPr lang="en-ZA" b="0" i="1" dirty="0" smtClean="0"/>
              <a:t>one granule of grain” or “1/20 of a shekel</a:t>
            </a:r>
            <a:r>
              <a:rPr lang="en-ZA" b="0" dirty="0" smtClean="0"/>
              <a:t>” (the smallest coin of currency minted, equating to the widow’s mite), </a:t>
            </a:r>
            <a:r>
              <a:rPr lang="en-ZA" b="0" dirty="0" err="1" smtClean="0"/>
              <a:t>Na’aman</a:t>
            </a:r>
            <a:r>
              <a:rPr lang="en-ZA" b="0" dirty="0" smtClean="0"/>
              <a:t> (#5283) meaning </a:t>
            </a:r>
            <a:r>
              <a:rPr lang="en-ZA" b="0" i="1" dirty="0" smtClean="0"/>
              <a:t>“pleasant”, </a:t>
            </a:r>
            <a:r>
              <a:rPr lang="en-ZA" b="0" dirty="0" err="1" smtClean="0"/>
              <a:t>Ehi</a:t>
            </a:r>
            <a:r>
              <a:rPr lang="en-ZA" b="0" dirty="0" smtClean="0"/>
              <a:t> (#0278) meaning </a:t>
            </a:r>
            <a:r>
              <a:rPr lang="en-ZA" b="0" i="1" dirty="0" smtClean="0"/>
              <a:t>“my brother</a:t>
            </a:r>
            <a:r>
              <a:rPr lang="en-ZA" b="0" dirty="0" smtClean="0"/>
              <a:t>”, Rosh (#7220) meaning “</a:t>
            </a:r>
            <a:r>
              <a:rPr lang="en-ZA" b="0" i="1" dirty="0" smtClean="0"/>
              <a:t>head” or “beginning</a:t>
            </a:r>
            <a:r>
              <a:rPr lang="en-ZA" b="0" dirty="0" smtClean="0"/>
              <a:t>”, </a:t>
            </a:r>
            <a:r>
              <a:rPr lang="en-ZA" b="0" dirty="0" err="1" smtClean="0"/>
              <a:t>Muppim</a:t>
            </a:r>
            <a:r>
              <a:rPr lang="en-ZA" b="0" dirty="0" smtClean="0"/>
              <a:t> (#4649) meaning “</a:t>
            </a:r>
            <a:r>
              <a:rPr lang="en-ZA" b="0" i="1" dirty="0" smtClean="0"/>
              <a:t>Speaking or Repeating what is heard</a:t>
            </a:r>
            <a:r>
              <a:rPr lang="en-ZA" b="0" dirty="0" smtClean="0"/>
              <a:t>”, </a:t>
            </a:r>
            <a:r>
              <a:rPr lang="en-ZA" b="0" dirty="0" err="1" smtClean="0"/>
              <a:t>Chuppim</a:t>
            </a:r>
            <a:r>
              <a:rPr lang="en-ZA" b="0" dirty="0" smtClean="0"/>
              <a:t> the plural of </a:t>
            </a:r>
            <a:r>
              <a:rPr lang="en-ZA" b="0" dirty="0" err="1" smtClean="0"/>
              <a:t>Chuppah</a:t>
            </a:r>
            <a:r>
              <a:rPr lang="en-ZA" b="0" dirty="0" smtClean="0"/>
              <a:t>, meaning “</a:t>
            </a:r>
            <a:r>
              <a:rPr lang="en-ZA" b="0" i="1" dirty="0" smtClean="0"/>
              <a:t>bridal canopies” or “coverings</a:t>
            </a:r>
            <a:r>
              <a:rPr lang="en-ZA" b="0" dirty="0" smtClean="0"/>
              <a:t>” and </a:t>
            </a:r>
            <a:r>
              <a:rPr lang="en-ZA" b="0" dirty="0" err="1" smtClean="0"/>
              <a:t>Ard</a:t>
            </a:r>
            <a:r>
              <a:rPr lang="en-ZA" b="0" dirty="0" smtClean="0"/>
              <a:t> (#0714) meaning “</a:t>
            </a:r>
            <a:r>
              <a:rPr lang="en-ZA" b="0" i="1" dirty="0" smtClean="0"/>
              <a:t>Wanderer</a:t>
            </a:r>
            <a:r>
              <a:rPr lang="en-ZA" b="0" dirty="0" smtClean="0"/>
              <a:t>”. So, of Benyamin and his sons we learn; “</a:t>
            </a:r>
            <a:r>
              <a:rPr lang="en-ZA" b="0" i="1" dirty="0" smtClean="0">
                <a:solidFill>
                  <a:srgbClr val="C00000"/>
                </a:solidFill>
              </a:rPr>
              <a:t>The Son of the Right Hand, though swallowed up, as a young man, attached himself to </a:t>
            </a:r>
            <a:r>
              <a:rPr lang="en-ZA" b="0" i="1" dirty="0" err="1" smtClean="0">
                <a:solidFill>
                  <a:srgbClr val="C00000"/>
                </a:solidFill>
              </a:rPr>
              <a:t>Yehudah</a:t>
            </a:r>
            <a:r>
              <a:rPr lang="en-ZA" b="0" i="1" dirty="0" smtClean="0">
                <a:solidFill>
                  <a:srgbClr val="C00000"/>
                </a:solidFill>
              </a:rPr>
              <a:t>, a man of </a:t>
            </a:r>
            <a:r>
              <a:rPr lang="en-ZA" b="0" i="1" dirty="0" err="1" smtClean="0">
                <a:solidFill>
                  <a:srgbClr val="C00000"/>
                </a:solidFill>
              </a:rPr>
              <a:t>Elohim</a:t>
            </a:r>
            <a:r>
              <a:rPr lang="en-ZA" b="0" i="1" dirty="0" smtClean="0">
                <a:solidFill>
                  <a:srgbClr val="C00000"/>
                </a:solidFill>
              </a:rPr>
              <a:t>”. </a:t>
            </a:r>
            <a:r>
              <a:rPr lang="en-ZA" b="0" dirty="0" smtClean="0"/>
              <a:t>And, </a:t>
            </a:r>
            <a:r>
              <a:rPr lang="en-ZA" b="0" i="1" dirty="0" smtClean="0">
                <a:solidFill>
                  <a:srgbClr val="C00000"/>
                </a:solidFill>
              </a:rPr>
              <a:t>“as the smallest of grain, he was pleasant for his brother, the head, speaking what he has heard, he is under the bridal canopies, with the wanderer”. </a:t>
            </a:r>
          </a:p>
          <a:p>
            <a:pPr algn="just">
              <a:lnSpc>
                <a:spcPts val="2100"/>
              </a:lnSpc>
            </a:pPr>
            <a:r>
              <a:rPr lang="en-ZA" b="0" dirty="0" smtClean="0"/>
              <a:t>Smallest grain refers to Benyamin almost wiped out; Judges 19-20</a:t>
            </a:r>
            <a:endParaRPr lang="en-ZA" b="0" i="1" dirty="0" smtClean="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51</a:t>
            </a:fld>
            <a:endParaRPr lang="en-ZA"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HIS OWN BLESSING</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All these are the twelve tribes of </a:t>
            </a:r>
            <a:r>
              <a:rPr lang="en-ZA" i="1" dirty="0" err="1" smtClean="0">
                <a:solidFill>
                  <a:srgbClr val="004821"/>
                </a:solidFill>
              </a:rPr>
              <a:t>Yisra’ĕl</a:t>
            </a:r>
            <a:r>
              <a:rPr lang="en-ZA" i="1" dirty="0" smtClean="0">
                <a:solidFill>
                  <a:srgbClr val="004821"/>
                </a:solidFill>
              </a:rPr>
              <a:t>, and this is what their father spoke to them. And he blessed them, he blessed each one according to his own blessing</a:t>
            </a:r>
            <a:r>
              <a:rPr lang="en-ZA" b="1" i="1" dirty="0" smtClean="0">
                <a:solidFill>
                  <a:srgbClr val="004821"/>
                </a:solidFill>
              </a:rPr>
              <a:t>. (Genesis </a:t>
            </a:r>
            <a:r>
              <a:rPr lang="en-ZA" b="1" i="1" dirty="0" smtClean="0">
                <a:solidFill>
                  <a:srgbClr val="004821"/>
                </a:solidFill>
              </a:rPr>
              <a:t>49:28)</a:t>
            </a:r>
            <a:endParaRPr lang="en-ZA" b="1" i="1" dirty="0" smtClean="0">
              <a:solidFill>
                <a:srgbClr val="004821"/>
              </a:solidFill>
            </a:endParaRPr>
          </a:p>
          <a:p>
            <a:r>
              <a:rPr lang="en-ZA" dirty="0" smtClean="0"/>
              <a:t>Not everything that </a:t>
            </a:r>
            <a:r>
              <a:rPr lang="en-ZA" dirty="0" smtClean="0"/>
              <a:t>Jacob </a:t>
            </a:r>
            <a:r>
              <a:rPr lang="en-ZA" dirty="0" smtClean="0"/>
              <a:t>says appears to be a </a:t>
            </a:r>
            <a:r>
              <a:rPr lang="en-ZA" i="1" dirty="0" smtClean="0"/>
              <a:t>“blessing”. </a:t>
            </a:r>
            <a:r>
              <a:rPr lang="en-ZA" dirty="0" smtClean="0"/>
              <a:t>We might evaluate </a:t>
            </a:r>
            <a:r>
              <a:rPr lang="en-ZA" dirty="0" smtClean="0"/>
              <a:t>Jacob’s </a:t>
            </a:r>
            <a:r>
              <a:rPr lang="en-ZA" dirty="0" smtClean="0"/>
              <a:t>words as part blessing, part prophecy, and part settling of scores. Rabbi </a:t>
            </a:r>
            <a:r>
              <a:rPr lang="en-ZA" dirty="0" err="1" smtClean="0"/>
              <a:t>Ralbag</a:t>
            </a:r>
            <a:r>
              <a:rPr lang="en-ZA" dirty="0" smtClean="0"/>
              <a:t> notes, however, that blessings are not like possessions, which have an objective value independent of their bearers. Rather, a blessing is defined by what a person makes of it. We are familiar with the idiom, </a:t>
            </a:r>
            <a:r>
              <a:rPr lang="en-ZA" i="1" dirty="0" smtClean="0"/>
              <a:t>“a blessing in disguise.” </a:t>
            </a:r>
            <a:r>
              <a:rPr lang="en-ZA" dirty="0" smtClean="0"/>
              <a:t>Consider a person who missed their plane, only to hear later that the plane crashed. Or to be rejected by a job offer, only to be offered a much better job a few days later. </a:t>
            </a:r>
            <a:r>
              <a:rPr lang="en-ZA" dirty="0" smtClean="0"/>
              <a:t>Jacob </a:t>
            </a:r>
            <a:r>
              <a:rPr lang="en-ZA" dirty="0" smtClean="0"/>
              <a:t>speaks to the strengths and weaknesses of each of his sons. In doing so, each son has the choice of working with these known tendencies. How each son receives the message and applies it will determine whether or not it is a blessing.</a:t>
            </a:r>
          </a:p>
          <a:p>
            <a:endParaRPr lang="en-ZA" dirty="0" smtClean="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52</a:t>
            </a:fld>
            <a:endParaRPr lang="en-ZA"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VIRTUE</a:t>
            </a:r>
            <a:endParaRPr lang="en-ZA" dirty="0"/>
          </a:p>
        </p:txBody>
      </p:sp>
      <p:sp>
        <p:nvSpPr>
          <p:cNvPr id="3" name="Content Placeholder 2"/>
          <p:cNvSpPr>
            <a:spLocks noGrp="1"/>
          </p:cNvSpPr>
          <p:nvPr>
            <p:ph idx="1"/>
          </p:nvPr>
        </p:nvSpPr>
        <p:spPr/>
        <p:txBody>
          <a:bodyPr>
            <a:normAutofit/>
          </a:bodyPr>
          <a:lstStyle/>
          <a:p>
            <a:r>
              <a:rPr lang="en-ZA" b="1" dirty="0" smtClean="0"/>
              <a:t>The Or </a:t>
            </a:r>
            <a:r>
              <a:rPr lang="en-ZA" b="1" dirty="0" err="1" smtClean="0"/>
              <a:t>Hachayim</a:t>
            </a:r>
            <a:r>
              <a:rPr lang="en-ZA" b="1" dirty="0" smtClean="0"/>
              <a:t> comments on </a:t>
            </a:r>
            <a:r>
              <a:rPr lang="en-ZA" b="1" dirty="0" smtClean="0"/>
              <a:t>Genesis</a:t>
            </a:r>
            <a:r>
              <a:rPr lang="en-ZA" b="1" dirty="0" smtClean="0"/>
              <a:t> </a:t>
            </a:r>
            <a:r>
              <a:rPr lang="en-ZA" b="1" dirty="0" smtClean="0"/>
              <a:t>49:28:</a:t>
            </a:r>
          </a:p>
          <a:p>
            <a:r>
              <a:rPr lang="en-ZA" i="1" dirty="0" smtClean="0"/>
              <a:t>“According to his own blessing” </a:t>
            </a:r>
            <a:r>
              <a:rPr lang="en-ZA" dirty="0" smtClean="0"/>
              <a:t>– a blessing, which matched the inner traits of his soul and his actions. For every soul has a particular virtue. It may be the priestly service or the majesty of a monarch, the crown of Torah or physical strength, wealth or simple good fortune. </a:t>
            </a:r>
            <a:r>
              <a:rPr lang="en-ZA" dirty="0" smtClean="0"/>
              <a:t>Jacob wanted </a:t>
            </a:r>
            <a:r>
              <a:rPr lang="en-ZA" dirty="0" smtClean="0"/>
              <a:t>his blessing to bring out the inner nature of every son. </a:t>
            </a:r>
            <a:r>
              <a:rPr lang="en-ZA" i="1" dirty="0" smtClean="0"/>
              <a:t>“He blessed them” </a:t>
            </a:r>
            <a:r>
              <a:rPr lang="en-ZA" dirty="0" smtClean="0"/>
              <a:t>– He blesses them as a collective, for the particular blessing of every one of the brothers will help all the brothers. When one brother has a particular virtue….a small amount of that virtue will reach each and every one of the brothers.</a:t>
            </a:r>
          </a:p>
          <a:p>
            <a:r>
              <a:rPr lang="en-ZA" dirty="0" smtClean="0"/>
              <a:t>Every brother has something unique. Every brother has something to contribute to the family as a cohesive unit. Even </a:t>
            </a:r>
            <a:r>
              <a:rPr lang="en-ZA" dirty="0" smtClean="0"/>
              <a:t>Jacob’s </a:t>
            </a:r>
            <a:r>
              <a:rPr lang="en-ZA" i="1" dirty="0" smtClean="0"/>
              <a:t>“curses” </a:t>
            </a:r>
            <a:r>
              <a:rPr lang="en-ZA" dirty="0" smtClean="0"/>
              <a:t>can be understood as </a:t>
            </a:r>
            <a:r>
              <a:rPr lang="en-ZA" i="1" dirty="0" smtClean="0"/>
              <a:t>“blessings” </a:t>
            </a:r>
            <a:r>
              <a:rPr lang="en-ZA" dirty="0" smtClean="0"/>
              <a:t>from this perspective.</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53</a:t>
            </a:fld>
            <a:endParaRPr lang="en-ZA"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 CURSE IS A BLESSING</a:t>
            </a:r>
            <a:endParaRPr lang="en-ZA" dirty="0"/>
          </a:p>
        </p:txBody>
      </p:sp>
      <p:sp>
        <p:nvSpPr>
          <p:cNvPr id="3" name="Content Placeholder 2"/>
          <p:cNvSpPr>
            <a:spLocks noGrp="1"/>
          </p:cNvSpPr>
          <p:nvPr>
            <p:ph idx="1"/>
          </p:nvPr>
        </p:nvSpPr>
        <p:spPr/>
        <p:txBody>
          <a:bodyPr>
            <a:normAutofit fontScale="25000" lnSpcReduction="20000"/>
          </a:bodyPr>
          <a:lstStyle/>
          <a:p>
            <a:pPr>
              <a:lnSpc>
                <a:spcPts val="2200"/>
              </a:lnSpc>
            </a:pPr>
            <a:r>
              <a:rPr lang="en-ZA" sz="8800" dirty="0" smtClean="0"/>
              <a:t>Rabbi S. R. Hirsch explains this concept in the </a:t>
            </a:r>
            <a:r>
              <a:rPr lang="en-ZA" sz="8800" i="1" dirty="0" smtClean="0"/>
              <a:t>“curse” over “Simeon and Levi”:</a:t>
            </a:r>
          </a:p>
          <a:p>
            <a:pPr algn="ctr">
              <a:lnSpc>
                <a:spcPts val="2200"/>
              </a:lnSpc>
            </a:pPr>
            <a:r>
              <a:rPr lang="en-ZA" sz="8800" i="1" dirty="0" smtClean="0">
                <a:solidFill>
                  <a:srgbClr val="004821"/>
                </a:solidFill>
              </a:rPr>
              <a:t>“</a:t>
            </a:r>
            <a:r>
              <a:rPr lang="en-ZA" sz="8800" i="1" dirty="0" err="1" smtClean="0">
                <a:solidFill>
                  <a:srgbClr val="004821"/>
                </a:solidFill>
              </a:rPr>
              <a:t>Shimʽon</a:t>
            </a:r>
            <a:r>
              <a:rPr lang="en-ZA" sz="8800" i="1" dirty="0" smtClean="0">
                <a:solidFill>
                  <a:srgbClr val="004821"/>
                </a:solidFill>
              </a:rPr>
              <a:t> and </a:t>
            </a:r>
            <a:r>
              <a:rPr lang="en-ZA" sz="8800" i="1" dirty="0" err="1" smtClean="0">
                <a:solidFill>
                  <a:srgbClr val="004821"/>
                </a:solidFill>
              </a:rPr>
              <a:t>Lĕwi</a:t>
            </a:r>
            <a:r>
              <a:rPr lang="en-ZA" sz="8800" i="1" dirty="0" smtClean="0">
                <a:solidFill>
                  <a:srgbClr val="004821"/>
                </a:solidFill>
              </a:rPr>
              <a:t> are brothers, their weapons are implements of violence. “Let my being not enter their council, let my esteem not be united to their assembly; because they slew a man in their displeasure, and they lamed an ox in pleasure. “Cursed be their displeasure for it is fierce, and their wrath for it is cruel! I divide them in </a:t>
            </a:r>
            <a:r>
              <a:rPr lang="en-ZA" sz="8800" i="1" dirty="0" err="1" smtClean="0">
                <a:solidFill>
                  <a:srgbClr val="004821"/>
                </a:solidFill>
              </a:rPr>
              <a:t>Yaʽaqob</a:t>
            </a:r>
            <a:r>
              <a:rPr lang="en-ZA" sz="8800" i="1" dirty="0" smtClean="0">
                <a:solidFill>
                  <a:srgbClr val="004821"/>
                </a:solidFill>
              </a:rPr>
              <a:t>̱ and scatter them in </a:t>
            </a:r>
            <a:r>
              <a:rPr lang="en-ZA" sz="8800" i="1" dirty="0" err="1" smtClean="0">
                <a:solidFill>
                  <a:srgbClr val="004821"/>
                </a:solidFill>
              </a:rPr>
              <a:t>Yisra’ĕl</a:t>
            </a:r>
            <a:r>
              <a:rPr lang="en-ZA" sz="8800" i="1" dirty="0" smtClean="0">
                <a:solidFill>
                  <a:srgbClr val="004821"/>
                </a:solidFill>
              </a:rPr>
              <a:t>. </a:t>
            </a:r>
            <a:r>
              <a:rPr lang="en-ZA" sz="8800" b="1" i="1" dirty="0" smtClean="0">
                <a:solidFill>
                  <a:srgbClr val="004821"/>
                </a:solidFill>
              </a:rPr>
              <a:t>(Genesis </a:t>
            </a:r>
            <a:r>
              <a:rPr lang="en-ZA" sz="8800" b="1" i="1" dirty="0" smtClean="0">
                <a:solidFill>
                  <a:srgbClr val="004821"/>
                </a:solidFill>
              </a:rPr>
              <a:t>49:5-7)</a:t>
            </a:r>
            <a:endParaRPr lang="en-ZA" sz="8800" b="1" i="1" dirty="0" smtClean="0">
              <a:solidFill>
                <a:srgbClr val="004821"/>
              </a:solidFill>
            </a:endParaRPr>
          </a:p>
          <a:p>
            <a:pPr>
              <a:lnSpc>
                <a:spcPts val="2200"/>
              </a:lnSpc>
            </a:pPr>
            <a:r>
              <a:rPr lang="en-ZA" sz="8800" i="1" dirty="0" smtClean="0"/>
              <a:t>The motives which prompted Simeon and Levi to </a:t>
            </a:r>
            <a:r>
              <a:rPr lang="en-ZA" sz="8800" dirty="0" smtClean="0"/>
              <a:t>action – family pride, a sense of the dignity of the Israelites, and an unwillingness to see their sister disgraced or to be taken advantage of. These motives can be good, but only when applied in moderation. In its extreme form, these feelings of family pride (or nationalism) can become dangerous, even leading to murder. For this reason, Simeon and Levi must be split up or </a:t>
            </a:r>
            <a:r>
              <a:rPr lang="en-ZA" sz="8800" i="1" dirty="0" smtClean="0"/>
              <a:t>“scattered in Israel”. Then these </a:t>
            </a:r>
            <a:r>
              <a:rPr lang="en-ZA" sz="8800" dirty="0" smtClean="0"/>
              <a:t>feelings can be toned down with the help of the other tribes and can become a valuable asset to the nation.</a:t>
            </a:r>
            <a:endParaRPr lang="en-ZA" sz="8800" i="1" dirty="0" smtClean="0">
              <a:solidFill>
                <a:srgbClr val="004821"/>
              </a:solidFill>
            </a:endParaRPr>
          </a:p>
          <a:p>
            <a:endParaRPr lang="en-ZA" sz="8800" dirty="0" smtClean="0"/>
          </a:p>
          <a:p>
            <a:endParaRPr lang="en-ZA" dirty="0" smtClean="0">
              <a:solidFill>
                <a:srgbClr val="004821"/>
              </a:solidFill>
            </a:endParaRP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54</a:t>
            </a:fld>
            <a:endParaRPr lang="en-ZA"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MESSIAH</a:t>
            </a:r>
            <a:endParaRPr lang="en-ZA" dirty="0"/>
          </a:p>
        </p:txBody>
      </p:sp>
      <p:sp>
        <p:nvSpPr>
          <p:cNvPr id="3" name="Content Placeholder 2"/>
          <p:cNvSpPr>
            <a:spLocks noGrp="1"/>
          </p:cNvSpPr>
          <p:nvPr>
            <p:ph idx="1"/>
          </p:nvPr>
        </p:nvSpPr>
        <p:spPr/>
        <p:txBody>
          <a:bodyPr>
            <a:noAutofit/>
          </a:bodyPr>
          <a:lstStyle/>
          <a:p>
            <a:pPr>
              <a:lnSpc>
                <a:spcPts val="2300"/>
              </a:lnSpc>
            </a:pPr>
            <a:r>
              <a:rPr lang="en-ZA" dirty="0" smtClean="0"/>
              <a:t>The Messiah is really the focus of </a:t>
            </a:r>
            <a:r>
              <a:rPr lang="en-ZA" dirty="0" smtClean="0"/>
              <a:t>J</a:t>
            </a:r>
            <a:r>
              <a:rPr lang="en-ZA" dirty="0" smtClean="0"/>
              <a:t>acob’s </a:t>
            </a:r>
            <a:r>
              <a:rPr lang="en-ZA" dirty="0" smtClean="0"/>
              <a:t>blessing over </a:t>
            </a:r>
            <a:r>
              <a:rPr lang="en-ZA" dirty="0" smtClean="0"/>
              <a:t>Judah. </a:t>
            </a:r>
            <a:r>
              <a:rPr lang="en-ZA" dirty="0" smtClean="0"/>
              <a:t>Remember </a:t>
            </a:r>
            <a:r>
              <a:rPr lang="en-ZA" dirty="0" smtClean="0"/>
              <a:t>Jacob </a:t>
            </a:r>
            <a:r>
              <a:rPr lang="en-ZA" dirty="0" smtClean="0"/>
              <a:t>had received an earlier vision from</a:t>
            </a:r>
            <a:r>
              <a:rPr lang="he-IL" i="1" dirty="0" smtClean="0"/>
              <a:t>יהוה </a:t>
            </a:r>
            <a:endParaRPr lang="en-ZA" dirty="0" smtClean="0"/>
          </a:p>
          <a:p>
            <a:pPr algn="ctr">
              <a:lnSpc>
                <a:spcPts val="2300"/>
              </a:lnSpc>
            </a:pPr>
            <a:r>
              <a:rPr lang="en-ZA" b="1" i="1" dirty="0" err="1" smtClean="0">
                <a:solidFill>
                  <a:srgbClr val="004821"/>
                </a:solidFill>
              </a:rPr>
              <a:t>Bereshith</a:t>
            </a:r>
            <a:r>
              <a:rPr lang="en-ZA" b="1" i="1" dirty="0" smtClean="0">
                <a:solidFill>
                  <a:srgbClr val="004821"/>
                </a:solidFill>
              </a:rPr>
              <a:t> 28:14 …</a:t>
            </a:r>
            <a:r>
              <a:rPr lang="en-ZA" i="1" dirty="0" smtClean="0">
                <a:solidFill>
                  <a:srgbClr val="004821"/>
                </a:solidFill>
              </a:rPr>
              <a:t>in your seed all the families of the earth shall be blessed.</a:t>
            </a:r>
          </a:p>
          <a:p>
            <a:pPr>
              <a:lnSpc>
                <a:spcPts val="2300"/>
              </a:lnSpc>
            </a:pPr>
            <a:r>
              <a:rPr lang="he-IL" i="1" dirty="0" smtClean="0"/>
              <a:t>יהוה </a:t>
            </a:r>
            <a:r>
              <a:rPr lang="en-ZA" i="1" dirty="0" smtClean="0"/>
              <a:t> </a:t>
            </a:r>
            <a:r>
              <a:rPr lang="en-ZA" dirty="0" smtClean="0"/>
              <a:t>promised </a:t>
            </a:r>
            <a:r>
              <a:rPr lang="en-ZA" dirty="0" smtClean="0"/>
              <a:t>Jacob </a:t>
            </a:r>
            <a:r>
              <a:rPr lang="en-ZA" dirty="0" smtClean="0"/>
              <a:t>that through his </a:t>
            </a:r>
            <a:r>
              <a:rPr lang="en-ZA" i="1" dirty="0" smtClean="0"/>
              <a:t>“seed” (singular) </a:t>
            </a:r>
            <a:r>
              <a:rPr lang="en-ZA" dirty="0" smtClean="0"/>
              <a:t>would come the </a:t>
            </a:r>
            <a:r>
              <a:rPr lang="en-ZA" i="1" dirty="0" smtClean="0"/>
              <a:t>“blessing”: </a:t>
            </a:r>
            <a:r>
              <a:rPr lang="en-ZA" b="1" i="1" dirty="0" smtClean="0">
                <a:solidFill>
                  <a:srgbClr val="004821"/>
                </a:solidFill>
              </a:rPr>
              <a:t>Galatians 3:16 </a:t>
            </a:r>
            <a:r>
              <a:rPr lang="en-ZA" i="1" dirty="0" smtClean="0">
                <a:solidFill>
                  <a:srgbClr val="004821"/>
                </a:solidFill>
              </a:rPr>
              <a:t>Now to Avraham and his Seed were the promises made. He does not say, "And to seeds," as of many, but as of one, "And to your Seed," who is Messiah.</a:t>
            </a:r>
          </a:p>
          <a:p>
            <a:pPr>
              <a:lnSpc>
                <a:spcPts val="2300"/>
              </a:lnSpc>
            </a:pPr>
            <a:r>
              <a:rPr lang="en-ZA" dirty="0" smtClean="0"/>
              <a:t>This </a:t>
            </a:r>
            <a:r>
              <a:rPr lang="en-ZA" i="1" dirty="0" smtClean="0"/>
              <a:t>“seed”, </a:t>
            </a:r>
            <a:r>
              <a:rPr lang="en-ZA" dirty="0" smtClean="0"/>
              <a:t>who is </a:t>
            </a:r>
            <a:r>
              <a:rPr lang="en-ZA" i="1" dirty="0" smtClean="0"/>
              <a:t>“Messiah”, is what </a:t>
            </a:r>
            <a:r>
              <a:rPr lang="en-ZA" i="1" dirty="0" smtClean="0"/>
              <a:t>Jacob </a:t>
            </a:r>
            <a:r>
              <a:rPr lang="en-ZA" i="1" dirty="0" smtClean="0"/>
              <a:t>is most interested in now that he has reached the </a:t>
            </a:r>
            <a:r>
              <a:rPr lang="en-ZA" dirty="0" smtClean="0"/>
              <a:t>end of his life. This </a:t>
            </a:r>
            <a:r>
              <a:rPr lang="en-ZA" i="1" dirty="0" smtClean="0"/>
              <a:t>“seed” is the great hope for the world and it is through this “seed” that the unity </a:t>
            </a:r>
            <a:r>
              <a:rPr lang="en-ZA" dirty="0" smtClean="0"/>
              <a:t>of Israel will be accomplished. In his blessing over </a:t>
            </a:r>
            <a:r>
              <a:rPr lang="en-ZA" dirty="0" smtClean="0"/>
              <a:t>Judah, Jacob </a:t>
            </a:r>
            <a:r>
              <a:rPr lang="en-ZA" dirty="0" smtClean="0"/>
              <a:t>refers to this seed as </a:t>
            </a:r>
            <a:r>
              <a:rPr lang="en-ZA" i="1" dirty="0" smtClean="0"/>
              <a:t>“Shiloh”:</a:t>
            </a:r>
          </a:p>
          <a:p>
            <a:pPr algn="ctr">
              <a:lnSpc>
                <a:spcPts val="2300"/>
              </a:lnSpc>
            </a:pPr>
            <a:r>
              <a:rPr lang="en-ZA" b="1" i="1" dirty="0" err="1" smtClean="0">
                <a:solidFill>
                  <a:srgbClr val="004821"/>
                </a:solidFill>
              </a:rPr>
              <a:t>Bereshith</a:t>
            </a:r>
            <a:r>
              <a:rPr lang="en-ZA" b="1" i="1" dirty="0" smtClean="0">
                <a:solidFill>
                  <a:srgbClr val="004821"/>
                </a:solidFill>
              </a:rPr>
              <a:t> 49:10 </a:t>
            </a:r>
            <a:r>
              <a:rPr lang="en-ZA" i="1" dirty="0" smtClean="0">
                <a:solidFill>
                  <a:srgbClr val="004821"/>
                </a:solidFill>
              </a:rPr>
              <a:t>The </a:t>
            </a:r>
            <a:r>
              <a:rPr lang="en-ZA" i="1" dirty="0" err="1" smtClean="0">
                <a:solidFill>
                  <a:srgbClr val="004821"/>
                </a:solidFill>
              </a:rPr>
              <a:t>scepter</a:t>
            </a:r>
            <a:r>
              <a:rPr lang="en-ZA" i="1" dirty="0" smtClean="0">
                <a:solidFill>
                  <a:srgbClr val="004821"/>
                </a:solidFill>
              </a:rPr>
              <a:t> shall not depart from </a:t>
            </a:r>
            <a:r>
              <a:rPr lang="en-ZA" i="1" dirty="0" err="1" smtClean="0">
                <a:solidFill>
                  <a:srgbClr val="004821"/>
                </a:solidFill>
              </a:rPr>
              <a:t>Yehuda</a:t>
            </a:r>
            <a:r>
              <a:rPr lang="en-ZA" i="1" dirty="0" smtClean="0">
                <a:solidFill>
                  <a:srgbClr val="004821"/>
                </a:solidFill>
              </a:rPr>
              <a:t>, Nor a lawgiver from between his feet, Until Shiloh comes; And to Him shall be the obedience of the people.</a:t>
            </a:r>
            <a:endParaRPr lang="en-ZA" dirty="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55</a:t>
            </a:fld>
            <a:endParaRPr lang="en-ZA"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DETERMINIG THE LEADER</a:t>
            </a:r>
            <a:endParaRPr lang="en-ZA" dirty="0"/>
          </a:p>
        </p:txBody>
      </p:sp>
      <p:sp>
        <p:nvSpPr>
          <p:cNvPr id="3" name="Content Placeholder 2"/>
          <p:cNvSpPr>
            <a:spLocks noGrp="1"/>
          </p:cNvSpPr>
          <p:nvPr>
            <p:ph idx="1"/>
          </p:nvPr>
        </p:nvSpPr>
        <p:spPr>
          <a:xfrm>
            <a:off x="0" y="1600200"/>
            <a:ext cx="9144000" cy="5257800"/>
          </a:xfrm>
        </p:spPr>
        <p:txBody>
          <a:bodyPr>
            <a:noAutofit/>
          </a:bodyPr>
          <a:lstStyle/>
          <a:p>
            <a:pPr>
              <a:lnSpc>
                <a:spcPts val="2100"/>
              </a:lnSpc>
            </a:pPr>
            <a:r>
              <a:rPr lang="en-ZA" i="1" dirty="0" smtClean="0">
                <a:solidFill>
                  <a:srgbClr val="C00000"/>
                </a:solidFill>
              </a:rPr>
              <a:t>Quoting Rabbi Yaakov Beasley :</a:t>
            </a:r>
          </a:p>
          <a:p>
            <a:pPr>
              <a:lnSpc>
                <a:spcPts val="2100"/>
              </a:lnSpc>
            </a:pPr>
            <a:r>
              <a:rPr lang="en-ZA" sz="2200" i="1" dirty="0" smtClean="0">
                <a:solidFill>
                  <a:srgbClr val="C00000"/>
                </a:solidFill>
              </a:rPr>
              <a:t>“How was </a:t>
            </a:r>
            <a:r>
              <a:rPr lang="en-ZA" sz="2200" i="1" dirty="0" err="1" smtClean="0">
                <a:solidFill>
                  <a:srgbClr val="C00000"/>
                </a:solidFill>
              </a:rPr>
              <a:t>Yehuda</a:t>
            </a:r>
            <a:r>
              <a:rPr lang="en-ZA" sz="2200" i="1" dirty="0" smtClean="0">
                <a:solidFill>
                  <a:srgbClr val="C00000"/>
                </a:solidFill>
              </a:rPr>
              <a:t> determined to be the rightful choice? </a:t>
            </a:r>
            <a:r>
              <a:rPr lang="en-ZA" sz="2200" i="1" dirty="0" err="1" smtClean="0">
                <a:solidFill>
                  <a:srgbClr val="C00000"/>
                </a:solidFill>
              </a:rPr>
              <a:t>Reuven</a:t>
            </a:r>
            <a:r>
              <a:rPr lang="en-ZA" sz="2200" i="1" dirty="0" smtClean="0">
                <a:solidFill>
                  <a:srgbClr val="C00000"/>
                </a:solidFill>
              </a:rPr>
              <a:t> was the firstborn, but his instability disqualified him from serving at leadership. Because “their anger was strong and their wrath was fierce,” Shimon and Levi were also deemed unsuitable.  </a:t>
            </a:r>
            <a:r>
              <a:rPr lang="en-ZA" sz="2200" i="1" dirty="0" err="1" smtClean="0">
                <a:solidFill>
                  <a:srgbClr val="C00000"/>
                </a:solidFill>
              </a:rPr>
              <a:t>Reuven’s</a:t>
            </a:r>
            <a:r>
              <a:rPr lang="en-ZA" sz="2200" i="1" dirty="0" smtClean="0">
                <a:solidFill>
                  <a:srgbClr val="C00000"/>
                </a:solidFill>
              </a:rPr>
              <a:t> abandonment of the land of Israel and their settlement on the other side of the Jordan, Shimon’s involvement in the </a:t>
            </a:r>
            <a:r>
              <a:rPr lang="en-ZA" sz="2200" i="1" dirty="0" err="1" smtClean="0">
                <a:solidFill>
                  <a:srgbClr val="C00000"/>
                </a:solidFill>
              </a:rPr>
              <a:t>Shittim</a:t>
            </a:r>
            <a:r>
              <a:rPr lang="en-ZA" sz="2200" i="1" dirty="0" smtClean="0">
                <a:solidFill>
                  <a:srgbClr val="C00000"/>
                </a:solidFill>
              </a:rPr>
              <a:t> incident, Levi’s sins during </a:t>
            </a:r>
            <a:r>
              <a:rPr lang="en-ZA" sz="2200" i="1" dirty="0" err="1" smtClean="0">
                <a:solidFill>
                  <a:srgbClr val="C00000"/>
                </a:solidFill>
              </a:rPr>
              <a:t>Korach’s</a:t>
            </a:r>
            <a:r>
              <a:rPr lang="en-ZA" sz="2200" i="1" dirty="0" smtClean="0">
                <a:solidFill>
                  <a:srgbClr val="C00000"/>
                </a:solidFill>
              </a:rPr>
              <a:t> rebellion. In addition, since both of the latter tribes would be scattered among the others, the monarchy would not be suitable for either. The other tribes were rejected, continues the </a:t>
            </a:r>
            <a:r>
              <a:rPr lang="en-ZA" sz="2200" i="1" dirty="0" err="1" smtClean="0">
                <a:solidFill>
                  <a:srgbClr val="C00000"/>
                </a:solidFill>
              </a:rPr>
              <a:t>Abrabanel</a:t>
            </a:r>
            <a:r>
              <a:rPr lang="en-ZA" sz="2200" i="1" dirty="0" smtClean="0">
                <a:solidFill>
                  <a:srgbClr val="C00000"/>
                </a:solidFill>
              </a:rPr>
              <a:t>, not because they didn’t possess leadership qualities but for practical reasons. The people of </a:t>
            </a:r>
            <a:r>
              <a:rPr lang="en-ZA" sz="2200" i="1" dirty="0" err="1" smtClean="0">
                <a:solidFill>
                  <a:srgbClr val="C00000"/>
                </a:solidFill>
              </a:rPr>
              <a:t>Zevulun</a:t>
            </a:r>
            <a:r>
              <a:rPr lang="en-ZA" sz="2200" i="1" dirty="0" smtClean="0">
                <a:solidFill>
                  <a:srgbClr val="C00000"/>
                </a:solidFill>
              </a:rPr>
              <a:t> were traders who dwelled by the seashore, not the centre of the country. </a:t>
            </a:r>
            <a:r>
              <a:rPr lang="en-ZA" sz="2200" i="1" dirty="0" err="1" smtClean="0">
                <a:solidFill>
                  <a:srgbClr val="C00000"/>
                </a:solidFill>
              </a:rPr>
              <a:t>Yissachar</a:t>
            </a:r>
            <a:r>
              <a:rPr lang="en-ZA" sz="2200" i="1" dirty="0" smtClean="0">
                <a:solidFill>
                  <a:srgbClr val="C00000"/>
                </a:solidFill>
              </a:rPr>
              <a:t> tended towards agricultural pursuits, awhile Asher preferred material comforts. The people of </a:t>
            </a:r>
            <a:r>
              <a:rPr lang="en-ZA" sz="2200" i="1" dirty="0" err="1" smtClean="0">
                <a:solidFill>
                  <a:srgbClr val="C00000"/>
                </a:solidFill>
              </a:rPr>
              <a:t>Naftali</a:t>
            </a:r>
            <a:r>
              <a:rPr lang="en-ZA" sz="2200" i="1" dirty="0" smtClean="0">
                <a:solidFill>
                  <a:srgbClr val="C00000"/>
                </a:solidFill>
              </a:rPr>
              <a:t>, exemplary in strength and swift as a hind, would make great servants, but not leaders. Dan, Gad, and Binyamin were brave fighters – but not at the head of an army. They were not the brave lion, but the cunning snake and ravenous wolf. </a:t>
            </a:r>
            <a:r>
              <a:rPr lang="en-ZA" sz="2200" i="1" dirty="0" err="1" smtClean="0">
                <a:solidFill>
                  <a:srgbClr val="C00000"/>
                </a:solidFill>
              </a:rPr>
              <a:t>Yosef</a:t>
            </a:r>
            <a:r>
              <a:rPr lang="en-ZA" sz="2200" i="1" dirty="0" smtClean="0">
                <a:solidFill>
                  <a:srgbClr val="C00000"/>
                </a:solidFill>
              </a:rPr>
              <a:t> was blessed materially with everything, but not the obedience of his brethren. This, suggests the </a:t>
            </a:r>
            <a:r>
              <a:rPr lang="en-ZA" sz="2200" i="1" dirty="0" err="1" smtClean="0">
                <a:solidFill>
                  <a:srgbClr val="C00000"/>
                </a:solidFill>
              </a:rPr>
              <a:t>Abrabanel</a:t>
            </a:r>
            <a:r>
              <a:rPr lang="en-ZA" sz="2200" i="1" dirty="0" smtClean="0">
                <a:solidFill>
                  <a:srgbClr val="C00000"/>
                </a:solidFill>
              </a:rPr>
              <a:t>, left </a:t>
            </a:r>
            <a:r>
              <a:rPr lang="en-ZA" sz="2200" i="1" dirty="0" err="1" smtClean="0">
                <a:solidFill>
                  <a:srgbClr val="C00000"/>
                </a:solidFill>
              </a:rPr>
              <a:t>Yehuda</a:t>
            </a:r>
            <a:r>
              <a:rPr lang="en-ZA" sz="2200" i="1" dirty="0" smtClean="0">
                <a:solidFill>
                  <a:srgbClr val="C00000"/>
                </a:solidFill>
              </a:rPr>
              <a:t>, destined to rule due to his strength, generosity, and sense of filial responsibility.”</a:t>
            </a:r>
            <a:endParaRPr lang="en-ZA" sz="2200" i="1"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56</a:t>
            </a:fld>
            <a:endParaRPr lang="en-ZA"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SHILOH</a:t>
            </a:r>
            <a:endParaRPr lang="en-ZA" dirty="0"/>
          </a:p>
        </p:txBody>
      </p:sp>
      <p:sp>
        <p:nvSpPr>
          <p:cNvPr id="3" name="Content Placeholder 2"/>
          <p:cNvSpPr>
            <a:spLocks noGrp="1"/>
          </p:cNvSpPr>
          <p:nvPr>
            <p:ph idx="1"/>
          </p:nvPr>
        </p:nvSpPr>
        <p:spPr/>
        <p:txBody>
          <a:bodyPr>
            <a:noAutofit/>
          </a:bodyPr>
          <a:lstStyle/>
          <a:p>
            <a:pPr>
              <a:lnSpc>
                <a:spcPts val="2400"/>
              </a:lnSpc>
            </a:pPr>
            <a:r>
              <a:rPr lang="en-ZA" dirty="0" smtClean="0"/>
              <a:t>Shiloh….this is the Messiah who shall achieve the </a:t>
            </a:r>
            <a:r>
              <a:rPr lang="en-ZA" i="1" dirty="0" smtClean="0"/>
              <a:t>“obedience of the people” to </a:t>
            </a:r>
            <a:r>
              <a:rPr lang="he-IL" i="1" dirty="0" smtClean="0"/>
              <a:t>יהוה</a:t>
            </a:r>
            <a:r>
              <a:rPr lang="en-ZA" i="1" dirty="0" smtClean="0"/>
              <a:t>. </a:t>
            </a:r>
            <a:r>
              <a:rPr lang="en-ZA" dirty="0" smtClean="0"/>
              <a:t>Judah’s </a:t>
            </a:r>
            <a:r>
              <a:rPr lang="en-ZA" dirty="0" smtClean="0"/>
              <a:t>rule over the nations will last till Messiah comes, and then the nations will follow him. The result of </a:t>
            </a:r>
            <a:r>
              <a:rPr lang="en-ZA" i="1" dirty="0" smtClean="0"/>
              <a:t>“obedience of the people” </a:t>
            </a:r>
            <a:r>
              <a:rPr lang="en-ZA" dirty="0" smtClean="0"/>
              <a:t>is connected with the meaning of the Hebrew root of </a:t>
            </a:r>
            <a:r>
              <a:rPr lang="en-ZA" i="1" dirty="0" smtClean="0"/>
              <a:t>“Shiloh” – </a:t>
            </a:r>
            <a:r>
              <a:rPr lang="en-ZA" i="1" dirty="0" err="1" smtClean="0"/>
              <a:t>shalah</a:t>
            </a:r>
            <a:r>
              <a:rPr lang="en-ZA" i="1" dirty="0" smtClean="0"/>
              <a:t> </a:t>
            </a:r>
            <a:r>
              <a:rPr lang="en-ZA" dirty="0" smtClean="0"/>
              <a:t>, meaning “to enjoy rest”.</a:t>
            </a:r>
          </a:p>
          <a:p>
            <a:pPr algn="ctr">
              <a:lnSpc>
                <a:spcPts val="2400"/>
              </a:lnSpc>
            </a:pPr>
            <a:r>
              <a:rPr lang="en-ZA" b="1" i="1" dirty="0" smtClean="0">
                <a:solidFill>
                  <a:srgbClr val="004821"/>
                </a:solidFill>
              </a:rPr>
              <a:t>Matthew 11:28-30 </a:t>
            </a:r>
            <a:r>
              <a:rPr lang="en-ZA" i="1" dirty="0" smtClean="0">
                <a:solidFill>
                  <a:srgbClr val="004821"/>
                </a:solidFill>
              </a:rPr>
              <a:t>"Come to Me, all you who </a:t>
            </a:r>
            <a:r>
              <a:rPr lang="en-ZA" i="1" dirty="0" err="1" smtClean="0">
                <a:solidFill>
                  <a:srgbClr val="004821"/>
                </a:solidFill>
              </a:rPr>
              <a:t>labor</a:t>
            </a:r>
            <a:r>
              <a:rPr lang="en-ZA" i="1" dirty="0" smtClean="0">
                <a:solidFill>
                  <a:srgbClr val="004821"/>
                </a:solidFill>
              </a:rPr>
              <a:t> and are heavy laden, and I will give you rest. "Take My yoke upon you and learn from Me, for I am gentle and lowly in heart, and you will find rest for your souls. "For My yoke is easy and My burden is light."</a:t>
            </a:r>
          </a:p>
          <a:p>
            <a:pPr>
              <a:lnSpc>
                <a:spcPts val="2400"/>
              </a:lnSpc>
            </a:pPr>
            <a:r>
              <a:rPr lang="en-ZA" dirty="0" smtClean="0"/>
              <a:t>Gematria also makes an interesting connection:</a:t>
            </a:r>
          </a:p>
          <a:p>
            <a:pPr>
              <a:lnSpc>
                <a:spcPts val="2400"/>
              </a:lnSpc>
            </a:pPr>
            <a:r>
              <a:rPr lang="en-ZA" dirty="0" smtClean="0"/>
              <a:t>Shiloh comes  </a:t>
            </a:r>
            <a:r>
              <a:rPr lang="es-ES" dirty="0" smtClean="0"/>
              <a:t>= 358                 		</a:t>
            </a:r>
            <a:r>
              <a:rPr lang="en-ZA" dirty="0" smtClean="0"/>
              <a:t>Messiah </a:t>
            </a:r>
            <a:r>
              <a:rPr lang="pl-PL" dirty="0" smtClean="0"/>
              <a:t>= 358</a:t>
            </a:r>
            <a:endParaRPr lang="en-ZA" dirty="0" smtClean="0"/>
          </a:p>
          <a:p>
            <a:pPr>
              <a:lnSpc>
                <a:spcPts val="2400"/>
              </a:lnSpc>
            </a:pPr>
            <a:r>
              <a:rPr lang="en-ZA" dirty="0" smtClean="0"/>
              <a:t>All the ancient scholars recognized that </a:t>
            </a:r>
            <a:r>
              <a:rPr lang="en-ZA" i="1" dirty="0" smtClean="0"/>
              <a:t>“Shiloh” spoke of Messiah (LXX, </a:t>
            </a:r>
            <a:r>
              <a:rPr lang="en-ZA" i="1" dirty="0" err="1" smtClean="0"/>
              <a:t>Targumim</a:t>
            </a:r>
            <a:r>
              <a:rPr lang="en-ZA" i="1" dirty="0" smtClean="0"/>
              <a:t> </a:t>
            </a:r>
            <a:r>
              <a:rPr lang="en-ZA" i="1" dirty="0" err="1" smtClean="0"/>
              <a:t>Onkelos</a:t>
            </a:r>
            <a:r>
              <a:rPr lang="en-ZA" i="1" dirty="0" smtClean="0"/>
              <a:t>, </a:t>
            </a:r>
            <a:r>
              <a:rPr lang="en-ZA" dirty="0" err="1" smtClean="0"/>
              <a:t>Yonathan</a:t>
            </a:r>
            <a:r>
              <a:rPr lang="en-ZA" dirty="0" smtClean="0"/>
              <a:t>, Jerusalem; the Talmud, </a:t>
            </a:r>
            <a:r>
              <a:rPr lang="en-ZA" dirty="0" err="1" smtClean="0"/>
              <a:t>Zohar</a:t>
            </a:r>
            <a:r>
              <a:rPr lang="en-ZA" dirty="0" smtClean="0"/>
              <a:t>, </a:t>
            </a:r>
            <a:r>
              <a:rPr lang="en-ZA" dirty="0" err="1" smtClean="0"/>
              <a:t>Bereshith</a:t>
            </a:r>
            <a:r>
              <a:rPr lang="en-ZA" dirty="0" smtClean="0"/>
              <a:t> </a:t>
            </a:r>
            <a:r>
              <a:rPr lang="en-ZA" dirty="0" err="1" smtClean="0"/>
              <a:t>Rabba</a:t>
            </a:r>
            <a:r>
              <a:rPr lang="en-ZA" dirty="0" smtClean="0"/>
              <a:t> </a:t>
            </a:r>
            <a:r>
              <a:rPr lang="en-ZA" dirty="0" err="1" smtClean="0"/>
              <a:t>andYalkut</a:t>
            </a:r>
            <a:r>
              <a:rPr lang="en-ZA" dirty="0" smtClean="0"/>
              <a:t>). Modern Jewish and liberal scholars hesitate to admit that this is a reference to Messiah because it will open the door to the idea of a personal Messiah, i.e. </a:t>
            </a:r>
            <a:r>
              <a:rPr lang="he-IL" dirty="0">
                <a:solidFill>
                  <a:srgbClr val="C00000"/>
                </a:solidFill>
              </a:rPr>
              <a:t>יהושע</a:t>
            </a:r>
            <a:r>
              <a:rPr lang="en-ZA" dirty="0" smtClean="0"/>
              <a:t>!</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57</a:t>
            </a:fld>
            <a:endParaRPr lang="en-ZA"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DREW HIS LEGS</a:t>
            </a:r>
            <a:endParaRPr lang="en-ZA" dirty="0"/>
          </a:p>
        </p:txBody>
      </p:sp>
      <p:sp>
        <p:nvSpPr>
          <p:cNvPr id="3" name="Content Placeholder 2"/>
          <p:cNvSpPr>
            <a:spLocks noGrp="1"/>
          </p:cNvSpPr>
          <p:nvPr>
            <p:ph idx="1"/>
          </p:nvPr>
        </p:nvSpPr>
        <p:spPr>
          <a:xfrm>
            <a:off x="395536" y="1600200"/>
            <a:ext cx="8291264" cy="5257800"/>
          </a:xfrm>
        </p:spPr>
        <p:txBody>
          <a:bodyPr>
            <a:normAutofit/>
          </a:bodyPr>
          <a:lstStyle/>
          <a:p>
            <a:pPr algn="ctr">
              <a:lnSpc>
                <a:spcPts val="2300"/>
              </a:lnSpc>
            </a:pPr>
            <a:r>
              <a:rPr lang="en-ZA" i="1" dirty="0" smtClean="0">
                <a:solidFill>
                  <a:srgbClr val="004821"/>
                </a:solidFill>
              </a:rPr>
              <a:t>And he commanded them, and said to them, “I am to be gathered to my people, bury me with my fathers in the cave that is in the field of </a:t>
            </a:r>
            <a:r>
              <a:rPr lang="en-ZA" i="1" dirty="0" err="1" smtClean="0">
                <a:solidFill>
                  <a:srgbClr val="004821"/>
                </a:solidFill>
              </a:rPr>
              <a:t>Ephron</a:t>
            </a:r>
            <a:r>
              <a:rPr lang="en-ZA" i="1" dirty="0" smtClean="0">
                <a:solidFill>
                  <a:srgbClr val="004821"/>
                </a:solidFill>
              </a:rPr>
              <a:t> the </a:t>
            </a:r>
            <a:r>
              <a:rPr lang="en-ZA" i="1" dirty="0" err="1" smtClean="0">
                <a:solidFill>
                  <a:srgbClr val="004821"/>
                </a:solidFill>
              </a:rPr>
              <a:t>Ḥittite</a:t>
            </a:r>
            <a:r>
              <a:rPr lang="en-ZA" i="1" dirty="0" smtClean="0">
                <a:solidFill>
                  <a:srgbClr val="004821"/>
                </a:solidFill>
              </a:rPr>
              <a:t>, in the cave that is in the field of </a:t>
            </a:r>
            <a:r>
              <a:rPr lang="en-ZA" i="1" dirty="0" err="1" smtClean="0">
                <a:solidFill>
                  <a:srgbClr val="004821"/>
                </a:solidFill>
              </a:rPr>
              <a:t>Maḵpĕlah</a:t>
            </a:r>
            <a:r>
              <a:rPr lang="en-ZA" i="1" dirty="0" smtClean="0">
                <a:solidFill>
                  <a:srgbClr val="004821"/>
                </a:solidFill>
              </a:rPr>
              <a:t>,...And when </a:t>
            </a:r>
            <a:r>
              <a:rPr lang="en-ZA" i="1" dirty="0" err="1" smtClean="0">
                <a:solidFill>
                  <a:srgbClr val="004821"/>
                </a:solidFill>
              </a:rPr>
              <a:t>Yaʽaqob</a:t>
            </a:r>
            <a:r>
              <a:rPr lang="en-ZA" i="1" dirty="0" smtClean="0">
                <a:solidFill>
                  <a:srgbClr val="004821"/>
                </a:solidFill>
              </a:rPr>
              <a:t>̱ ended commanding his sons, he drew his feet up into the bed and breathed his last, and was gathered to his people. </a:t>
            </a:r>
            <a:r>
              <a:rPr lang="en-ZA" b="1" i="1" dirty="0" smtClean="0">
                <a:solidFill>
                  <a:srgbClr val="004821"/>
                </a:solidFill>
              </a:rPr>
              <a:t>(Genesis </a:t>
            </a:r>
            <a:r>
              <a:rPr lang="en-ZA" b="1" i="1" dirty="0" smtClean="0">
                <a:solidFill>
                  <a:srgbClr val="004821"/>
                </a:solidFill>
              </a:rPr>
              <a:t>49:29-33)</a:t>
            </a:r>
            <a:endParaRPr lang="en-ZA" b="1" i="1" dirty="0" smtClean="0">
              <a:solidFill>
                <a:srgbClr val="004821"/>
              </a:solidFill>
            </a:endParaRPr>
          </a:p>
          <a:p>
            <a:pPr>
              <a:lnSpc>
                <a:spcPts val="2300"/>
              </a:lnSpc>
            </a:pPr>
            <a:r>
              <a:rPr lang="en-US" b="0" i="1" dirty="0" smtClean="0"/>
              <a:t>Jacob</a:t>
            </a:r>
            <a:r>
              <a:rPr lang="en-US" b="0" dirty="0" smtClean="0"/>
              <a:t> </a:t>
            </a:r>
            <a:r>
              <a:rPr lang="en-US" b="0" dirty="0" smtClean="0"/>
              <a:t>was painfully aware of Egypt a pit of immorality, a </a:t>
            </a:r>
            <a:r>
              <a:rPr lang="en-US" b="0" i="1" dirty="0" err="1" smtClean="0"/>
              <a:t>she'ol</a:t>
            </a:r>
            <a:r>
              <a:rPr lang="en-US" b="0" dirty="0" smtClean="0"/>
              <a:t> of injustice, cruelty and licentiousness. Taking up residence in the land of </a:t>
            </a:r>
            <a:r>
              <a:rPr lang="en-US" b="0" i="1" dirty="0" smtClean="0"/>
              <a:t>Goshen</a:t>
            </a:r>
            <a:r>
              <a:rPr lang="en-US" b="0" dirty="0" smtClean="0"/>
              <a:t> was good, as Israel was separated from the rest of Egypt, and </a:t>
            </a:r>
            <a:r>
              <a:rPr lang="en-US" i="1" dirty="0"/>
              <a:t>Jacob</a:t>
            </a:r>
            <a:r>
              <a:rPr lang="en-US" b="0" dirty="0" smtClean="0"/>
              <a:t> </a:t>
            </a:r>
            <a:r>
              <a:rPr lang="en-US" b="0" dirty="0" smtClean="0"/>
              <a:t>understood that he must live out his days there. So hateful to him was this place that before leaving this earth, he withdrew his feet from the land of Egypt. He died in Egypt, but he first separated himself from its soil, the soil through which the Nile ran and upon which the Pharaoh ruled. Even in his own death, </a:t>
            </a:r>
            <a:r>
              <a:rPr lang="en-US" i="1" dirty="0"/>
              <a:t>Jacob 's</a:t>
            </a:r>
            <a:r>
              <a:rPr lang="en-US" b="0" dirty="0" smtClean="0"/>
              <a:t> </a:t>
            </a:r>
            <a:r>
              <a:rPr lang="en-US" b="0" dirty="0" smtClean="0"/>
              <a:t>soul would not be comforted and would not rest until his body was brought up out of the netherworld of Egypt and buried with his fathers deep in the soil of the land of Israel. Only from this holy portal would his soul enter Paradise.</a:t>
            </a:r>
            <a:endParaRPr lang="en-ZA" b="0" dirty="0" smtClean="0"/>
          </a:p>
          <a:p>
            <a:pPr algn="just"/>
            <a:endParaRPr lang="en-ZA" b="0" dirty="0" smtClean="0"/>
          </a:p>
          <a:p>
            <a:pPr algn="just"/>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58</a:t>
            </a:fld>
            <a:endParaRPr lang="en-ZA"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BOOK OF JASHER</a:t>
            </a:r>
            <a:endParaRPr lang="en-ZA" dirty="0"/>
          </a:p>
        </p:txBody>
      </p:sp>
      <p:sp>
        <p:nvSpPr>
          <p:cNvPr id="3" name="Content Placeholder 2"/>
          <p:cNvSpPr>
            <a:spLocks noGrp="1"/>
          </p:cNvSpPr>
          <p:nvPr>
            <p:ph idx="1"/>
          </p:nvPr>
        </p:nvSpPr>
        <p:spPr/>
        <p:txBody>
          <a:bodyPr>
            <a:normAutofit fontScale="92500" lnSpcReduction="10000"/>
          </a:bodyPr>
          <a:lstStyle/>
          <a:p>
            <a:pPr algn="ctr"/>
            <a:r>
              <a:rPr lang="en-ZA" sz="2400" b="0" i="1" dirty="0" err="1" smtClean="0">
                <a:solidFill>
                  <a:srgbClr val="004821"/>
                </a:solidFill>
              </a:rPr>
              <a:t>Jasher</a:t>
            </a:r>
            <a:r>
              <a:rPr lang="en-ZA" sz="2400" b="0" i="1" dirty="0" smtClean="0">
                <a:solidFill>
                  <a:srgbClr val="004821"/>
                </a:solidFill>
              </a:rPr>
              <a:t> 56:10-13 And Jacob again commanded his sons on that day, saying, Behold I shall be this day gathered unto my people; carry me up from Egypt, and bury me in the cave of </a:t>
            </a:r>
            <a:r>
              <a:rPr lang="en-ZA" sz="2400" b="0" i="1" dirty="0" err="1" smtClean="0">
                <a:solidFill>
                  <a:srgbClr val="004821"/>
                </a:solidFill>
              </a:rPr>
              <a:t>Machpelah</a:t>
            </a:r>
            <a:r>
              <a:rPr lang="en-ZA" sz="2400" b="0" i="1" dirty="0" smtClean="0">
                <a:solidFill>
                  <a:srgbClr val="004821"/>
                </a:solidFill>
              </a:rPr>
              <a:t> as I have commanded you. Howbeit take heed I pray you that none of your sons carry me, only yourselves, and this is the manner you shall do unto me, when you carry my body to go with it to the land of Canaan to bury me, Judah, Issachar and </a:t>
            </a:r>
            <a:r>
              <a:rPr lang="en-ZA" sz="2400" b="0" i="1" dirty="0" err="1" smtClean="0">
                <a:solidFill>
                  <a:srgbClr val="004821"/>
                </a:solidFill>
              </a:rPr>
              <a:t>Zebulun</a:t>
            </a:r>
            <a:r>
              <a:rPr lang="en-ZA" sz="2400" b="0" i="1" dirty="0" smtClean="0">
                <a:solidFill>
                  <a:srgbClr val="004821"/>
                </a:solidFill>
              </a:rPr>
              <a:t> shall carry my bier at the eastern side; Reuben, Simeon and Gad at the south, Ephraim, Manasseh and Benjamin at the west, Dan, Asher and Naphtali at the north. Let not Levi carry with you, for he and his sons will carry the ark of the covenant of the Lord with the Israelites in the camp, neither let Joseph my son carry, for as a king so let his glory be; howbeit, Ephraim and Manasseh shall be in their stead.</a:t>
            </a:r>
          </a:p>
          <a:p>
            <a:pPr algn="just"/>
            <a:r>
              <a:rPr lang="en-ZA" sz="2400" b="0" dirty="0" smtClean="0"/>
              <a:t>Note: The Hebrew word for “</a:t>
            </a:r>
            <a:r>
              <a:rPr lang="en-ZA" sz="2400" b="0" i="1" dirty="0" smtClean="0"/>
              <a:t>coffin” is “aleph-</a:t>
            </a:r>
            <a:r>
              <a:rPr lang="en-ZA" sz="2400" b="0" i="1" dirty="0" err="1" smtClean="0"/>
              <a:t>reish</a:t>
            </a:r>
            <a:r>
              <a:rPr lang="en-ZA" sz="2400" b="0" i="1" dirty="0" smtClean="0"/>
              <a:t>-</a:t>
            </a:r>
            <a:r>
              <a:rPr lang="en-ZA" sz="2400" b="0" i="1" dirty="0" err="1" smtClean="0"/>
              <a:t>yud</a:t>
            </a:r>
            <a:r>
              <a:rPr lang="en-ZA" sz="2400" b="0" i="1" dirty="0" smtClean="0"/>
              <a:t>-nun” or “</a:t>
            </a:r>
            <a:r>
              <a:rPr lang="en-ZA" sz="2400" b="0" i="1" dirty="0" err="1" smtClean="0"/>
              <a:t>arown</a:t>
            </a:r>
            <a:r>
              <a:rPr lang="en-ZA" sz="2400" b="0" i="1" dirty="0" smtClean="0"/>
              <a:t>” </a:t>
            </a:r>
            <a:r>
              <a:rPr lang="en-ZA" sz="2400" b="0" dirty="0" smtClean="0"/>
              <a:t>which also means </a:t>
            </a:r>
            <a:r>
              <a:rPr lang="en-ZA" sz="2400" b="0" i="1" dirty="0" smtClean="0"/>
              <a:t>“ark”, </a:t>
            </a:r>
            <a:r>
              <a:rPr lang="en-ZA" sz="2400" b="0" dirty="0" smtClean="0"/>
              <a:t>as in </a:t>
            </a:r>
            <a:r>
              <a:rPr lang="en-ZA" sz="2400" b="0" i="1" dirty="0" smtClean="0"/>
              <a:t>“</a:t>
            </a:r>
            <a:r>
              <a:rPr lang="en-ZA" sz="2400" b="0" i="1" dirty="0" smtClean="0"/>
              <a:t>Noah’s </a:t>
            </a:r>
            <a:r>
              <a:rPr lang="en-ZA" sz="2400" b="0" i="1" dirty="0" smtClean="0"/>
              <a:t>ark” </a:t>
            </a:r>
            <a:r>
              <a:rPr lang="en-ZA" sz="2400" b="0" dirty="0" smtClean="0"/>
              <a:t>or the </a:t>
            </a:r>
            <a:r>
              <a:rPr lang="en-ZA" sz="2400" b="0" i="1" dirty="0" smtClean="0"/>
              <a:t>“Ark of the Covenant”.</a:t>
            </a:r>
            <a:endParaRPr lang="en-ZA" sz="2400" b="0" i="1" dirty="0" smtClean="0">
              <a:solidFill>
                <a:srgbClr val="004821"/>
              </a:solidFill>
            </a:endParaRPr>
          </a:p>
          <a:p>
            <a:endParaRPr lang="en-ZA" i="1" dirty="0">
              <a:solidFill>
                <a:srgbClr val="004821"/>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59</a:t>
            </a:fld>
            <a:endParaRPr lang="en-ZA"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REDEMPTION</a:t>
            </a:r>
            <a:endParaRPr lang="en-ZA" dirty="0"/>
          </a:p>
        </p:txBody>
      </p:sp>
      <p:sp>
        <p:nvSpPr>
          <p:cNvPr id="3" name="Content Placeholder 2"/>
          <p:cNvSpPr>
            <a:spLocks noGrp="1"/>
          </p:cNvSpPr>
          <p:nvPr>
            <p:ph idx="1"/>
          </p:nvPr>
        </p:nvSpPr>
        <p:spPr/>
        <p:txBody>
          <a:bodyPr>
            <a:normAutofit/>
          </a:bodyPr>
          <a:lstStyle/>
          <a:p>
            <a:pPr algn="ctr"/>
            <a:r>
              <a:rPr lang="en-ZA" i="1" dirty="0" smtClean="0">
                <a:solidFill>
                  <a:srgbClr val="004821"/>
                </a:solidFill>
              </a:rPr>
              <a:t>And </a:t>
            </a:r>
            <a:r>
              <a:rPr lang="en-ZA" i="1" dirty="0" err="1" smtClean="0">
                <a:solidFill>
                  <a:srgbClr val="004821"/>
                </a:solidFill>
              </a:rPr>
              <a:t>Yosĕph</a:t>
            </a:r>
            <a:r>
              <a:rPr lang="en-ZA" i="1" dirty="0" smtClean="0">
                <a:solidFill>
                  <a:srgbClr val="004821"/>
                </a:solidFill>
              </a:rPr>
              <a:t> dwelt in </a:t>
            </a:r>
            <a:r>
              <a:rPr lang="en-ZA" i="1" dirty="0" err="1" smtClean="0">
                <a:solidFill>
                  <a:srgbClr val="004821"/>
                </a:solidFill>
              </a:rPr>
              <a:t>Mitsrayim</a:t>
            </a:r>
            <a:r>
              <a:rPr lang="en-ZA" i="1" dirty="0" smtClean="0">
                <a:solidFill>
                  <a:srgbClr val="004821"/>
                </a:solidFill>
              </a:rPr>
              <a:t>, he and his father’s household. And </a:t>
            </a:r>
            <a:r>
              <a:rPr lang="en-ZA" i="1" dirty="0" err="1" smtClean="0">
                <a:solidFill>
                  <a:srgbClr val="004821"/>
                </a:solidFill>
              </a:rPr>
              <a:t>Yosĕph</a:t>
            </a:r>
            <a:r>
              <a:rPr lang="en-ZA" i="1" dirty="0" smtClean="0">
                <a:solidFill>
                  <a:srgbClr val="004821"/>
                </a:solidFill>
              </a:rPr>
              <a:t> lived one hundred and ten years. </a:t>
            </a:r>
            <a:r>
              <a:rPr lang="en-ZA" b="1" i="1" dirty="0" smtClean="0">
                <a:solidFill>
                  <a:srgbClr val="004821"/>
                </a:solidFill>
              </a:rPr>
              <a:t>(Genesis </a:t>
            </a:r>
            <a:r>
              <a:rPr lang="en-ZA" b="1" i="1" dirty="0" smtClean="0">
                <a:solidFill>
                  <a:srgbClr val="004821"/>
                </a:solidFill>
              </a:rPr>
              <a:t>50:22)</a:t>
            </a:r>
            <a:endParaRPr lang="en-ZA" b="1" i="1" dirty="0" smtClean="0">
              <a:solidFill>
                <a:srgbClr val="004821"/>
              </a:solidFill>
            </a:endParaRPr>
          </a:p>
          <a:p>
            <a:r>
              <a:rPr lang="en-ZA" b="0" dirty="0" smtClean="0"/>
              <a:t>Joseph </a:t>
            </a:r>
            <a:r>
              <a:rPr lang="en-ZA" b="0" dirty="0" smtClean="0"/>
              <a:t>lived to be 110 years old. 110 represents the letters “</a:t>
            </a:r>
            <a:r>
              <a:rPr lang="en-ZA" b="0" i="1" dirty="0" err="1" smtClean="0"/>
              <a:t>kuf</a:t>
            </a:r>
            <a:r>
              <a:rPr lang="en-ZA" b="0" i="1" dirty="0" smtClean="0"/>
              <a:t>” </a:t>
            </a:r>
            <a:r>
              <a:rPr lang="en-ZA" b="0" dirty="0" smtClean="0"/>
              <a:t>and “</a:t>
            </a:r>
            <a:r>
              <a:rPr lang="en-ZA" b="0" dirty="0" err="1" smtClean="0"/>
              <a:t>yud</a:t>
            </a:r>
            <a:r>
              <a:rPr lang="en-ZA" b="0" dirty="0" smtClean="0"/>
              <a:t>” which mean “</a:t>
            </a:r>
            <a:r>
              <a:rPr lang="en-ZA" b="0" i="1" dirty="0" smtClean="0"/>
              <a:t>surround” and “hand</a:t>
            </a:r>
            <a:r>
              <a:rPr lang="en-ZA" b="0" dirty="0" smtClean="0"/>
              <a:t>”. </a:t>
            </a:r>
            <a:r>
              <a:rPr lang="en-ZA" dirty="0"/>
              <a:t>Joseph </a:t>
            </a:r>
            <a:r>
              <a:rPr lang="en-ZA" b="0" dirty="0" smtClean="0"/>
              <a:t>was always surrounded by the Hand of </a:t>
            </a:r>
            <a:r>
              <a:rPr lang="he-IL" i="1" dirty="0"/>
              <a:t>יהוה</a:t>
            </a:r>
            <a:r>
              <a:rPr lang="en-ZA" b="0" dirty="0" smtClean="0"/>
              <a:t>. </a:t>
            </a:r>
            <a:r>
              <a:rPr lang="en-ZA" b="0" dirty="0" smtClean="0"/>
              <a:t>But interestingly, in the </a:t>
            </a:r>
            <a:r>
              <a:rPr lang="en-ZA" b="0" dirty="0" err="1" smtClean="0"/>
              <a:t>Paleo</a:t>
            </a:r>
            <a:r>
              <a:rPr lang="en-ZA" b="0" dirty="0" smtClean="0"/>
              <a:t> Hebrew, the letter “</a:t>
            </a:r>
            <a:r>
              <a:rPr lang="en-ZA" b="0" i="1" dirty="0" err="1" smtClean="0"/>
              <a:t>kuf</a:t>
            </a:r>
            <a:r>
              <a:rPr lang="en-ZA" b="0" dirty="0" smtClean="0"/>
              <a:t>” was written as the “</a:t>
            </a:r>
            <a:r>
              <a:rPr lang="en-ZA" b="0" i="1" dirty="0" smtClean="0"/>
              <a:t>sun on the horizon”</a:t>
            </a:r>
            <a:r>
              <a:rPr lang="en-ZA" b="0" dirty="0" smtClean="0"/>
              <a:t> which also indicates </a:t>
            </a:r>
            <a:r>
              <a:rPr lang="en-ZA" b="0" i="1" dirty="0" smtClean="0"/>
              <a:t>“time” </a:t>
            </a:r>
            <a:r>
              <a:rPr lang="en-ZA" b="0" dirty="0" smtClean="0"/>
              <a:t>as in the “</a:t>
            </a:r>
            <a:r>
              <a:rPr lang="en-ZA" b="0" i="1" dirty="0" smtClean="0"/>
              <a:t>completeness</a:t>
            </a:r>
            <a:r>
              <a:rPr lang="en-ZA" b="0" dirty="0" smtClean="0"/>
              <a:t>” or </a:t>
            </a:r>
            <a:r>
              <a:rPr lang="en-ZA" b="0" i="1" dirty="0" smtClean="0"/>
              <a:t>“fullness of time</a:t>
            </a:r>
            <a:r>
              <a:rPr lang="en-ZA" b="0" dirty="0" smtClean="0"/>
              <a:t>”. In other words, </a:t>
            </a:r>
            <a:r>
              <a:rPr lang="en-ZA" dirty="0"/>
              <a:t>Joseph </a:t>
            </a:r>
            <a:r>
              <a:rPr lang="en-ZA" b="0" dirty="0" smtClean="0"/>
              <a:t>then and in the future would always be surrounded by the Hand of </a:t>
            </a:r>
            <a:r>
              <a:rPr lang="he-IL" i="1" dirty="0"/>
              <a:t>יהוה</a:t>
            </a:r>
            <a:r>
              <a:rPr lang="en-ZA" b="0" dirty="0" smtClean="0"/>
              <a:t>. </a:t>
            </a:r>
            <a:r>
              <a:rPr lang="en-ZA" b="0" dirty="0" smtClean="0"/>
              <a:t>Words and phrases with a numeric value of 110 appear throughout Torah. Most of these have to do with the “</a:t>
            </a:r>
            <a:r>
              <a:rPr lang="en-ZA" b="0" i="1" dirty="0" smtClean="0"/>
              <a:t>palms of the hand”</a:t>
            </a:r>
            <a:r>
              <a:rPr lang="en-ZA" b="0" dirty="0" smtClean="0"/>
              <a:t> (6 times) and “</a:t>
            </a:r>
            <a:r>
              <a:rPr lang="en-ZA" b="0" i="1" dirty="0" smtClean="0"/>
              <a:t>going” or “being taken</a:t>
            </a:r>
            <a:r>
              <a:rPr lang="en-ZA" b="0" dirty="0" smtClean="0"/>
              <a:t>” (8 times). </a:t>
            </a:r>
          </a:p>
          <a:p>
            <a:pPr algn="just"/>
            <a:r>
              <a:rPr lang="en-ZA" b="0" dirty="0" smtClean="0"/>
              <a:t>But 110 is numeric value for “</a:t>
            </a:r>
            <a:r>
              <a:rPr lang="en-ZA" b="0" i="1" dirty="0" err="1" smtClean="0"/>
              <a:t>pey-dalet-vav-yud-yud</a:t>
            </a:r>
            <a:r>
              <a:rPr lang="en-ZA" b="0" i="1" dirty="0" smtClean="0"/>
              <a:t>”, “</a:t>
            </a:r>
            <a:r>
              <a:rPr lang="en-ZA" b="0" i="1" dirty="0" err="1" smtClean="0"/>
              <a:t>padoo‟ee</a:t>
            </a:r>
            <a:r>
              <a:rPr lang="en-ZA" b="0" dirty="0" smtClean="0"/>
              <a:t>” which is </a:t>
            </a:r>
            <a:r>
              <a:rPr lang="en-ZA" b="0" i="1" dirty="0" smtClean="0"/>
              <a:t>“redemption</a:t>
            </a:r>
            <a:r>
              <a:rPr lang="en-ZA" b="0" dirty="0" smtClean="0"/>
              <a:t>”.</a:t>
            </a:r>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60</a:t>
            </a:fld>
            <a:endParaRPr lang="en-ZA"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DELIVERANCE</a:t>
            </a:r>
            <a:endParaRPr lang="en-ZA" dirty="0"/>
          </a:p>
        </p:txBody>
      </p:sp>
      <p:sp>
        <p:nvSpPr>
          <p:cNvPr id="3" name="Content Placeholder 2"/>
          <p:cNvSpPr>
            <a:spLocks noGrp="1"/>
          </p:cNvSpPr>
          <p:nvPr>
            <p:ph idx="1"/>
          </p:nvPr>
        </p:nvSpPr>
        <p:spPr/>
        <p:txBody>
          <a:bodyPr>
            <a:normAutofit lnSpcReduction="10000"/>
          </a:bodyPr>
          <a:lstStyle/>
          <a:p>
            <a:pPr algn="ctr"/>
            <a:r>
              <a:rPr lang="en-ZA" i="1" dirty="0" smtClean="0">
                <a:solidFill>
                  <a:srgbClr val="004821"/>
                </a:solidFill>
              </a:rPr>
              <a:t>“I have waited for your deliverance, O </a:t>
            </a:r>
            <a:r>
              <a:rPr lang="he-IL" i="1" dirty="0" smtClean="0">
                <a:solidFill>
                  <a:srgbClr val="004821"/>
                </a:solidFill>
              </a:rPr>
              <a:t>יהוה</a:t>
            </a:r>
            <a:r>
              <a:rPr lang="en-US" i="1" dirty="0" smtClean="0">
                <a:solidFill>
                  <a:srgbClr val="004821"/>
                </a:solidFill>
              </a:rPr>
              <a:t>! </a:t>
            </a:r>
            <a:r>
              <a:rPr lang="en-ZA" b="1" i="1" dirty="0" smtClean="0">
                <a:solidFill>
                  <a:srgbClr val="004821"/>
                </a:solidFill>
              </a:rPr>
              <a:t>(Genesis 49:18)</a:t>
            </a:r>
          </a:p>
          <a:p>
            <a:r>
              <a:rPr lang="en-ZA" dirty="0" smtClean="0"/>
              <a:t>At the time this was said, Jacob was under no threat requiring deliverance/salvation from his enemies. The word translated as “salvation” is </a:t>
            </a:r>
            <a:r>
              <a:rPr lang="he-IL" dirty="0"/>
              <a:t>יהושע</a:t>
            </a:r>
            <a:r>
              <a:rPr lang="en-ZA" dirty="0" smtClean="0"/>
              <a:t>. We know that Jacob was a man who  already knew something of the Almighty’s promise of </a:t>
            </a:r>
            <a:r>
              <a:rPr lang="en-ZA" i="1" dirty="0" smtClean="0"/>
              <a:t>“salvation”. </a:t>
            </a:r>
            <a:r>
              <a:rPr lang="en-ZA" dirty="0" smtClean="0"/>
              <a:t>Now he is about to die, and it is not surprising to see he is focused on “salvation”…i.e. forgiveness of sin, victory over death, and the inheritance of everlasting life. So what in particular triggered Jacob to cry out at this moment? </a:t>
            </a:r>
          </a:p>
          <a:p>
            <a:pPr algn="ctr"/>
            <a:r>
              <a:rPr lang="en-ZA" i="1" dirty="0" smtClean="0">
                <a:solidFill>
                  <a:srgbClr val="004821"/>
                </a:solidFill>
              </a:rPr>
              <a:t>“Dan is a serpent by the way, an adder by the path, that bites the horse’s heels so that its rider falls backward. </a:t>
            </a:r>
            <a:r>
              <a:rPr lang="en-ZA" b="1" i="1" dirty="0" smtClean="0">
                <a:solidFill>
                  <a:srgbClr val="004821"/>
                </a:solidFill>
              </a:rPr>
              <a:t>(Genesis 49:17)</a:t>
            </a:r>
          </a:p>
          <a:p>
            <a:r>
              <a:rPr lang="en-ZA" dirty="0" smtClean="0"/>
              <a:t>These words…serpent, heel, suffering….bring another verse to mind? </a:t>
            </a:r>
          </a:p>
          <a:p>
            <a:pPr algn="ctr"/>
            <a:r>
              <a:rPr lang="en-ZA" i="1" dirty="0">
                <a:solidFill>
                  <a:srgbClr val="004821"/>
                </a:solidFill>
              </a:rPr>
              <a:t>“And I put enmity between you and the woman, and between your seed and her </a:t>
            </a:r>
            <a:r>
              <a:rPr lang="en-ZA" i="1" dirty="0" smtClean="0">
                <a:solidFill>
                  <a:srgbClr val="004821"/>
                </a:solidFill>
              </a:rPr>
              <a:t>Seed. </a:t>
            </a:r>
            <a:r>
              <a:rPr lang="en-ZA" i="1" dirty="0">
                <a:solidFill>
                  <a:srgbClr val="004821"/>
                </a:solidFill>
              </a:rPr>
              <a:t>He shall crush your head, and you shall crush His heel.” </a:t>
            </a:r>
            <a:r>
              <a:rPr lang="en-ZA" b="1" i="1" dirty="0" smtClean="0">
                <a:solidFill>
                  <a:srgbClr val="004821"/>
                </a:solidFill>
              </a:rPr>
              <a:t>(</a:t>
            </a:r>
            <a:r>
              <a:rPr lang="en-ZA" b="1" i="1" dirty="0">
                <a:solidFill>
                  <a:srgbClr val="004821"/>
                </a:solidFill>
              </a:rPr>
              <a:t>Genesis 3:15</a:t>
            </a:r>
            <a:r>
              <a:rPr lang="en-ZA" b="1" i="1" dirty="0" smtClean="0">
                <a:solidFill>
                  <a:srgbClr val="004821"/>
                </a:solidFill>
              </a:rPr>
              <a:t>)</a:t>
            </a:r>
            <a:endParaRPr lang="en-ZA" b="1" i="1" dirty="0">
              <a:solidFill>
                <a:srgbClr val="004821"/>
              </a:solidFill>
            </a:endParaRPr>
          </a:p>
          <a:p>
            <a:endParaRPr lang="en-US" dirty="0" smtClean="0"/>
          </a:p>
        </p:txBody>
      </p:sp>
      <p:sp>
        <p:nvSpPr>
          <p:cNvPr id="4" name="Slide Number Placeholder 3"/>
          <p:cNvSpPr>
            <a:spLocks noGrp="1"/>
          </p:cNvSpPr>
          <p:nvPr>
            <p:ph type="sldNum" sz="quarter" idx="12"/>
          </p:nvPr>
        </p:nvSpPr>
        <p:spPr/>
        <p:txBody>
          <a:bodyPr/>
          <a:lstStyle/>
          <a:p>
            <a:fld id="{715B7D16-8FAD-4D2D-B977-107333E7495D}" type="slidenum">
              <a:rPr lang="en-ZA" smtClean="0"/>
              <a:pPr/>
              <a:t>61</a:t>
            </a:fld>
            <a:endParaRPr lang="en-ZA"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BRANCH OF DAVID</a:t>
            </a:r>
            <a:endParaRPr lang="en-ZA" dirty="0"/>
          </a:p>
        </p:txBody>
      </p:sp>
      <p:sp>
        <p:nvSpPr>
          <p:cNvPr id="3" name="Content Placeholder 2"/>
          <p:cNvSpPr>
            <a:spLocks noGrp="1"/>
          </p:cNvSpPr>
          <p:nvPr>
            <p:ph idx="1"/>
          </p:nvPr>
        </p:nvSpPr>
        <p:spPr/>
        <p:txBody>
          <a:bodyPr>
            <a:noAutofit/>
          </a:bodyPr>
          <a:lstStyle/>
          <a:p>
            <a:pPr>
              <a:lnSpc>
                <a:spcPts val="2400"/>
              </a:lnSpc>
            </a:pPr>
            <a:r>
              <a:rPr lang="en-ZA" dirty="0" smtClean="0"/>
              <a:t>This </a:t>
            </a:r>
            <a:r>
              <a:rPr lang="en-ZA" dirty="0" smtClean="0"/>
              <a:t>Genesis </a:t>
            </a:r>
            <a:r>
              <a:rPr lang="en-ZA" dirty="0" smtClean="0"/>
              <a:t>verse gives the promise of overcoming the evil one through the promised “Seed”. The </a:t>
            </a:r>
            <a:r>
              <a:rPr lang="en-ZA" i="1" dirty="0" smtClean="0"/>
              <a:t>“Seed” </a:t>
            </a:r>
            <a:r>
              <a:rPr lang="en-ZA" dirty="0" smtClean="0"/>
              <a:t>will suffer, for the “</a:t>
            </a:r>
            <a:r>
              <a:rPr lang="en-ZA" i="1" dirty="0" smtClean="0"/>
              <a:t>heel is bruised</a:t>
            </a:r>
            <a:r>
              <a:rPr lang="en-ZA" dirty="0" smtClean="0"/>
              <a:t>”. As </a:t>
            </a:r>
            <a:r>
              <a:rPr lang="en-ZA" dirty="0" smtClean="0"/>
              <a:t>Jacob </a:t>
            </a:r>
            <a:r>
              <a:rPr lang="en-ZA" dirty="0" smtClean="0"/>
              <a:t>blessed Dan, he was overwhelmed with the promise of </a:t>
            </a:r>
            <a:r>
              <a:rPr lang="en-ZA" i="1" dirty="0" smtClean="0"/>
              <a:t>“salvation” </a:t>
            </a:r>
            <a:r>
              <a:rPr lang="en-ZA" dirty="0" smtClean="0"/>
              <a:t>(</a:t>
            </a:r>
            <a:r>
              <a:rPr lang="he-IL" dirty="0"/>
              <a:t>יהושע</a:t>
            </a:r>
            <a:r>
              <a:rPr lang="en-ZA" dirty="0" smtClean="0"/>
              <a:t>).</a:t>
            </a:r>
            <a:endParaRPr lang="en-ZA" dirty="0" smtClean="0"/>
          </a:p>
          <a:p>
            <a:pPr>
              <a:lnSpc>
                <a:spcPts val="2400"/>
              </a:lnSpc>
            </a:pPr>
            <a:r>
              <a:rPr lang="en-ZA" dirty="0" smtClean="0"/>
              <a:t>The ancient sages understood </a:t>
            </a:r>
            <a:r>
              <a:rPr lang="en-ZA" dirty="0"/>
              <a:t>Jacob’s </a:t>
            </a:r>
            <a:r>
              <a:rPr lang="en-ZA" dirty="0" smtClean="0"/>
              <a:t>exclamation to reflect his longing for the Messiah. Three times a day, based upon this passage in </a:t>
            </a:r>
            <a:r>
              <a:rPr lang="en-ZA" dirty="0" smtClean="0"/>
              <a:t>Genesis </a:t>
            </a:r>
            <a:r>
              <a:rPr lang="en-ZA" dirty="0" smtClean="0"/>
              <a:t>49:18, observant Jews pray with “hope” for the coming of </a:t>
            </a:r>
            <a:r>
              <a:rPr lang="en-ZA" i="1" dirty="0" smtClean="0"/>
              <a:t>“your salvatio</a:t>
            </a:r>
            <a:r>
              <a:rPr lang="en-ZA" dirty="0" smtClean="0"/>
              <a:t>n” </a:t>
            </a:r>
            <a:r>
              <a:rPr lang="en-ZA" dirty="0" smtClean="0"/>
              <a:t>(</a:t>
            </a:r>
            <a:r>
              <a:rPr lang="he-IL" dirty="0"/>
              <a:t>יהושע</a:t>
            </a:r>
            <a:r>
              <a:rPr lang="en-ZA" dirty="0" smtClean="0"/>
              <a:t>). </a:t>
            </a:r>
            <a:r>
              <a:rPr lang="en-ZA" dirty="0" smtClean="0"/>
              <a:t>Blessing 15 of the </a:t>
            </a:r>
            <a:r>
              <a:rPr lang="en-ZA" dirty="0" err="1" smtClean="0"/>
              <a:t>Amidah</a:t>
            </a:r>
            <a:r>
              <a:rPr lang="en-ZA" dirty="0" smtClean="0"/>
              <a:t>:</a:t>
            </a:r>
          </a:p>
          <a:p>
            <a:pPr algn="ctr">
              <a:lnSpc>
                <a:spcPts val="2400"/>
              </a:lnSpc>
            </a:pPr>
            <a:r>
              <a:rPr lang="en-ZA" i="1" dirty="0" smtClean="0">
                <a:solidFill>
                  <a:srgbClr val="C00000"/>
                </a:solidFill>
              </a:rPr>
              <a:t>The Branch of your servant David may you speedily cause to flourish and may You exalt in your salvation </a:t>
            </a:r>
            <a:r>
              <a:rPr lang="en-ZA" i="1" dirty="0" smtClean="0">
                <a:solidFill>
                  <a:srgbClr val="C00000"/>
                </a:solidFill>
              </a:rPr>
              <a:t>(</a:t>
            </a:r>
            <a:r>
              <a:rPr lang="he-IL" i="1" dirty="0">
                <a:solidFill>
                  <a:srgbClr val="C00000"/>
                </a:solidFill>
              </a:rPr>
              <a:t>יהושע</a:t>
            </a:r>
            <a:r>
              <a:rPr lang="en-ZA" i="1" dirty="0" smtClean="0">
                <a:solidFill>
                  <a:srgbClr val="C00000"/>
                </a:solidFill>
              </a:rPr>
              <a:t>). </a:t>
            </a:r>
            <a:r>
              <a:rPr lang="en-ZA" i="1" dirty="0" smtClean="0">
                <a:solidFill>
                  <a:srgbClr val="C00000"/>
                </a:solidFill>
              </a:rPr>
              <a:t>For we hope (</a:t>
            </a:r>
            <a:r>
              <a:rPr lang="en-ZA" i="1" dirty="0" err="1" smtClean="0">
                <a:solidFill>
                  <a:srgbClr val="C00000"/>
                </a:solidFill>
              </a:rPr>
              <a:t>qavah</a:t>
            </a:r>
            <a:r>
              <a:rPr lang="en-ZA" i="1" dirty="0" smtClean="0">
                <a:solidFill>
                  <a:srgbClr val="C00000"/>
                </a:solidFill>
              </a:rPr>
              <a:t>)  for your salvation </a:t>
            </a:r>
            <a:r>
              <a:rPr lang="en-ZA" i="1" dirty="0" smtClean="0">
                <a:solidFill>
                  <a:srgbClr val="C00000"/>
                </a:solidFill>
              </a:rPr>
              <a:t>(</a:t>
            </a:r>
            <a:r>
              <a:rPr lang="he-IL" i="1" dirty="0">
                <a:solidFill>
                  <a:srgbClr val="C00000"/>
                </a:solidFill>
              </a:rPr>
              <a:t>יהושע</a:t>
            </a:r>
            <a:r>
              <a:rPr lang="en-ZA" i="1" dirty="0" smtClean="0">
                <a:solidFill>
                  <a:srgbClr val="C00000"/>
                </a:solidFill>
              </a:rPr>
              <a:t>) </a:t>
            </a:r>
            <a:r>
              <a:rPr lang="en-ZA" i="1" dirty="0" smtClean="0">
                <a:solidFill>
                  <a:srgbClr val="C00000"/>
                </a:solidFill>
              </a:rPr>
              <a:t>all the day. Blessed are You, Adonai, Who brings forth the Horn of our salvation </a:t>
            </a:r>
            <a:r>
              <a:rPr lang="en-ZA" i="1" dirty="0" smtClean="0">
                <a:solidFill>
                  <a:srgbClr val="C00000"/>
                </a:solidFill>
              </a:rPr>
              <a:t>(</a:t>
            </a:r>
            <a:r>
              <a:rPr lang="he-IL" i="1" dirty="0">
                <a:solidFill>
                  <a:srgbClr val="C00000"/>
                </a:solidFill>
              </a:rPr>
              <a:t>יהושע</a:t>
            </a:r>
            <a:r>
              <a:rPr lang="en-ZA" i="1" dirty="0" smtClean="0">
                <a:solidFill>
                  <a:srgbClr val="C00000"/>
                </a:solidFill>
              </a:rPr>
              <a:t>).</a:t>
            </a:r>
            <a:endParaRPr lang="en-ZA" i="1" dirty="0" smtClean="0">
              <a:solidFill>
                <a:srgbClr val="C00000"/>
              </a:solidFill>
            </a:endParaRPr>
          </a:p>
          <a:p>
            <a:pPr>
              <a:lnSpc>
                <a:spcPts val="2400"/>
              </a:lnSpc>
            </a:pPr>
            <a:r>
              <a:rPr lang="en-ZA" dirty="0" smtClean="0"/>
              <a:t>Orthodox Jews have a passionate longing/hope (</a:t>
            </a:r>
            <a:r>
              <a:rPr lang="en-ZA" dirty="0" err="1" smtClean="0"/>
              <a:t>qavah</a:t>
            </a:r>
            <a:r>
              <a:rPr lang="en-ZA" dirty="0" smtClean="0"/>
              <a:t>) for the Messiah. May it also be said of us!</a:t>
            </a:r>
            <a:endParaRPr lang="en-US"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62</a:t>
            </a:fld>
            <a:endParaRPr lang="en-ZA"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JOSEPH</a:t>
            </a:r>
            <a:endParaRPr lang="en-ZA" dirty="0"/>
          </a:p>
        </p:txBody>
      </p:sp>
      <p:sp>
        <p:nvSpPr>
          <p:cNvPr id="3" name="Content Placeholder 2"/>
          <p:cNvSpPr>
            <a:spLocks noGrp="1"/>
          </p:cNvSpPr>
          <p:nvPr>
            <p:ph idx="1"/>
          </p:nvPr>
        </p:nvSpPr>
        <p:spPr/>
        <p:txBody>
          <a:bodyPr/>
          <a:lstStyle/>
          <a:p>
            <a:pPr algn="ctr"/>
            <a:r>
              <a:rPr lang="en-ZA" i="1" dirty="0">
                <a:solidFill>
                  <a:srgbClr val="004821"/>
                </a:solidFill>
              </a:rPr>
              <a:t>And </a:t>
            </a:r>
            <a:r>
              <a:rPr lang="en-ZA" i="1" dirty="0" err="1">
                <a:solidFill>
                  <a:srgbClr val="004821"/>
                </a:solidFill>
              </a:rPr>
              <a:t>Yosĕph</a:t>
            </a:r>
            <a:r>
              <a:rPr lang="en-ZA" i="1" dirty="0">
                <a:solidFill>
                  <a:srgbClr val="004821"/>
                </a:solidFill>
              </a:rPr>
              <a:t> made the children of </a:t>
            </a:r>
            <a:r>
              <a:rPr lang="en-ZA" i="1" dirty="0" err="1">
                <a:solidFill>
                  <a:srgbClr val="004821"/>
                </a:solidFill>
              </a:rPr>
              <a:t>Yisra’ĕl</a:t>
            </a:r>
            <a:r>
              <a:rPr lang="en-ZA" i="1" dirty="0">
                <a:solidFill>
                  <a:srgbClr val="004821"/>
                </a:solidFill>
              </a:rPr>
              <a:t> swear, saying, “Elohim shall certainly visit you, and you shall bring up my bones from here.” </a:t>
            </a:r>
            <a:r>
              <a:rPr lang="en-ZA" b="1" i="1" dirty="0" smtClean="0">
                <a:solidFill>
                  <a:srgbClr val="004821"/>
                </a:solidFill>
              </a:rPr>
              <a:t>(</a:t>
            </a:r>
            <a:r>
              <a:rPr lang="en-ZA" b="1" i="1" dirty="0">
                <a:solidFill>
                  <a:srgbClr val="004821"/>
                </a:solidFill>
              </a:rPr>
              <a:t>Genesis 50:25)</a:t>
            </a:r>
          </a:p>
          <a:p>
            <a:r>
              <a:rPr lang="en-ZA" dirty="0"/>
              <a:t>We find this verse alluded to in Hebrews 11, the chapter known as the </a:t>
            </a:r>
            <a:r>
              <a:rPr lang="en-ZA" i="1" dirty="0"/>
              <a:t>“Hall of Faith.” </a:t>
            </a:r>
            <a:r>
              <a:rPr lang="en-ZA" dirty="0"/>
              <a:t>With all </a:t>
            </a:r>
            <a:r>
              <a:rPr lang="en-ZA" dirty="0" smtClean="0"/>
              <a:t>the extraordinary </a:t>
            </a:r>
            <a:r>
              <a:rPr lang="en-ZA" dirty="0"/>
              <a:t>events that occurred in Joseph’s life, it is amazing what Joseph is recognized for:</a:t>
            </a:r>
          </a:p>
          <a:p>
            <a:pPr algn="ctr"/>
            <a:r>
              <a:rPr lang="en-ZA" i="1" dirty="0">
                <a:solidFill>
                  <a:srgbClr val="004821"/>
                </a:solidFill>
              </a:rPr>
              <a:t>By belief, </a:t>
            </a:r>
            <a:r>
              <a:rPr lang="en-ZA" i="1" dirty="0" err="1">
                <a:solidFill>
                  <a:srgbClr val="004821"/>
                </a:solidFill>
              </a:rPr>
              <a:t>Yosĕph</a:t>
            </a:r>
            <a:r>
              <a:rPr lang="en-ZA" i="1" dirty="0">
                <a:solidFill>
                  <a:srgbClr val="004821"/>
                </a:solidFill>
              </a:rPr>
              <a:t>, when he was dying, made mention of the outgoing of the children of </a:t>
            </a:r>
            <a:r>
              <a:rPr lang="en-ZA" i="1" dirty="0" err="1">
                <a:solidFill>
                  <a:srgbClr val="004821"/>
                </a:solidFill>
              </a:rPr>
              <a:t>Yisra’ĕl</a:t>
            </a:r>
            <a:r>
              <a:rPr lang="en-ZA" i="1" dirty="0">
                <a:solidFill>
                  <a:srgbClr val="004821"/>
                </a:solidFill>
              </a:rPr>
              <a:t>, and gave orders concerning his bones. </a:t>
            </a:r>
            <a:r>
              <a:rPr lang="en-ZA" b="1" i="1" dirty="0" smtClean="0">
                <a:solidFill>
                  <a:srgbClr val="004821"/>
                </a:solidFill>
              </a:rPr>
              <a:t>(</a:t>
            </a:r>
            <a:r>
              <a:rPr lang="en-ZA" b="1" i="1" dirty="0">
                <a:solidFill>
                  <a:srgbClr val="004821"/>
                </a:solidFill>
              </a:rPr>
              <a:t>Hebrews 11:22</a:t>
            </a:r>
            <a:r>
              <a:rPr lang="en-ZA" b="1" i="1" dirty="0" smtClean="0">
                <a:solidFill>
                  <a:srgbClr val="004821"/>
                </a:solidFill>
              </a:rPr>
              <a:t>)</a:t>
            </a:r>
          </a:p>
          <a:p>
            <a:pPr algn="l"/>
            <a:r>
              <a:rPr lang="en-ZA" dirty="0" smtClean="0"/>
              <a:t>What is so significant about the bones, why the emphases with both Jacob and Joseph on their bones?</a:t>
            </a:r>
            <a:endParaRPr lang="en-ZA" dirty="0"/>
          </a:p>
          <a:p>
            <a:endParaRPr lang="en-ZA" dirty="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63</a:t>
            </a:fld>
            <a:endParaRPr lang="en-ZA" dirty="0"/>
          </a:p>
        </p:txBody>
      </p:sp>
    </p:spTree>
    <p:extLst>
      <p:ext uri="{BB962C8B-B14F-4D97-AF65-F5344CB8AC3E}">
        <p14:creationId xmlns:p14="http://schemas.microsoft.com/office/powerpoint/2010/main" val="209781404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BONES - ONENESS</a:t>
            </a:r>
            <a:endParaRPr lang="en-ZA" dirty="0"/>
          </a:p>
        </p:txBody>
      </p:sp>
      <p:sp>
        <p:nvSpPr>
          <p:cNvPr id="3" name="Content Placeholder 2"/>
          <p:cNvSpPr>
            <a:spLocks noGrp="1"/>
          </p:cNvSpPr>
          <p:nvPr>
            <p:ph idx="1"/>
          </p:nvPr>
        </p:nvSpPr>
        <p:spPr/>
        <p:txBody>
          <a:bodyPr>
            <a:normAutofit lnSpcReduction="10000"/>
          </a:bodyPr>
          <a:lstStyle/>
          <a:p>
            <a:pPr algn="ctr"/>
            <a:r>
              <a:rPr lang="en-ZA" i="1" dirty="0">
                <a:solidFill>
                  <a:srgbClr val="004821"/>
                </a:solidFill>
              </a:rPr>
              <a:t>And the man said, “This is now bone of my bones and flesh of my flesh. This one is called ‘woman,’ because she was taken out of man.” </a:t>
            </a:r>
            <a:r>
              <a:rPr lang="en-ZA" b="1" i="1" dirty="0" smtClean="0">
                <a:solidFill>
                  <a:srgbClr val="004821"/>
                </a:solidFill>
              </a:rPr>
              <a:t>(</a:t>
            </a:r>
            <a:r>
              <a:rPr lang="en-ZA" b="1" i="1" dirty="0">
                <a:solidFill>
                  <a:srgbClr val="004821"/>
                </a:solidFill>
              </a:rPr>
              <a:t>Genesis 2:23)</a:t>
            </a:r>
          </a:p>
          <a:p>
            <a:r>
              <a:rPr lang="en-ZA" dirty="0"/>
              <a:t>Eve was the “</a:t>
            </a:r>
            <a:r>
              <a:rPr lang="en-ZA" i="1" dirty="0"/>
              <a:t>bride”</a:t>
            </a:r>
            <a:r>
              <a:rPr lang="en-ZA" dirty="0"/>
              <a:t> of Adam. Having been taken from his very “</a:t>
            </a:r>
            <a:r>
              <a:rPr lang="en-ZA" i="1" dirty="0"/>
              <a:t>bones”, </a:t>
            </a:r>
            <a:r>
              <a:rPr lang="en-ZA" dirty="0"/>
              <a:t>she was the very essence </a:t>
            </a:r>
            <a:r>
              <a:rPr lang="en-ZA" dirty="0" smtClean="0"/>
              <a:t>of the </a:t>
            </a:r>
            <a:r>
              <a:rPr lang="en-ZA" dirty="0"/>
              <a:t>bridegroom. As a couple, </a:t>
            </a:r>
            <a:r>
              <a:rPr lang="en-ZA" dirty="0" smtClean="0"/>
              <a:t>they </a:t>
            </a:r>
            <a:r>
              <a:rPr lang="en-ZA" dirty="0"/>
              <a:t>would unite and again become one (</a:t>
            </a:r>
            <a:r>
              <a:rPr lang="en-ZA" dirty="0" err="1"/>
              <a:t>echad</a:t>
            </a:r>
            <a:r>
              <a:rPr lang="en-ZA" dirty="0"/>
              <a:t>) flesh. </a:t>
            </a:r>
            <a:r>
              <a:rPr lang="en-ZA" dirty="0" smtClean="0"/>
              <a:t> </a:t>
            </a:r>
          </a:p>
          <a:p>
            <a:pPr algn="ctr"/>
            <a:r>
              <a:rPr lang="en-ZA" i="1" dirty="0">
                <a:solidFill>
                  <a:srgbClr val="004821"/>
                </a:solidFill>
              </a:rPr>
              <a:t>“It is eaten in one house, you are not to take any of the flesh outside the house, nor are you to break any bone of it</a:t>
            </a:r>
            <a:r>
              <a:rPr lang="en-ZA" b="1" i="1" dirty="0">
                <a:solidFill>
                  <a:srgbClr val="004821"/>
                </a:solidFill>
              </a:rPr>
              <a:t>. </a:t>
            </a:r>
            <a:r>
              <a:rPr lang="en-ZA" b="1" i="1" dirty="0" smtClean="0">
                <a:solidFill>
                  <a:srgbClr val="004821"/>
                </a:solidFill>
              </a:rPr>
              <a:t>(</a:t>
            </a:r>
            <a:r>
              <a:rPr lang="en-ZA" b="1" i="1" dirty="0">
                <a:solidFill>
                  <a:srgbClr val="004821"/>
                </a:solidFill>
              </a:rPr>
              <a:t>Exodus 12:46)</a:t>
            </a:r>
          </a:p>
          <a:p>
            <a:r>
              <a:rPr lang="en-ZA" dirty="0"/>
              <a:t>Like the Passover lamb, </a:t>
            </a:r>
            <a:r>
              <a:rPr lang="he-IL" dirty="0"/>
              <a:t>יהושע</a:t>
            </a:r>
            <a:r>
              <a:rPr lang="en-ZA" dirty="0" smtClean="0"/>
              <a:t> </a:t>
            </a:r>
            <a:r>
              <a:rPr lang="en-ZA" dirty="0"/>
              <a:t>also would not endure any broken bones. His body is a picture of </a:t>
            </a:r>
            <a:r>
              <a:rPr lang="en-ZA" dirty="0" smtClean="0"/>
              <a:t>the </a:t>
            </a:r>
            <a:r>
              <a:rPr lang="en-ZA" i="1" dirty="0" smtClean="0"/>
              <a:t>“</a:t>
            </a:r>
            <a:r>
              <a:rPr lang="en-ZA" i="1" dirty="0"/>
              <a:t>oneness” </a:t>
            </a:r>
            <a:r>
              <a:rPr lang="en-ZA" dirty="0"/>
              <a:t>of the bridegroom and his bride. At the time of the Exodus, we are told that Moses sees to </a:t>
            </a:r>
            <a:r>
              <a:rPr lang="en-ZA" dirty="0" smtClean="0"/>
              <a:t>it that </a:t>
            </a:r>
            <a:r>
              <a:rPr lang="en-ZA" dirty="0"/>
              <a:t>the bones of Joseph will be taken along to the Promised Land</a:t>
            </a:r>
            <a:r>
              <a:rPr lang="en-ZA" dirty="0" smtClean="0"/>
              <a:t>:</a:t>
            </a:r>
          </a:p>
          <a:p>
            <a:pPr algn="ctr"/>
            <a:r>
              <a:rPr lang="en-ZA" i="1" dirty="0">
                <a:solidFill>
                  <a:srgbClr val="004821"/>
                </a:solidFill>
              </a:rPr>
              <a:t>And </a:t>
            </a:r>
            <a:r>
              <a:rPr lang="en-ZA" i="1" dirty="0" err="1">
                <a:solidFill>
                  <a:srgbClr val="004821"/>
                </a:solidFill>
              </a:rPr>
              <a:t>Mosheh</a:t>
            </a:r>
            <a:r>
              <a:rPr lang="en-ZA" i="1" dirty="0">
                <a:solidFill>
                  <a:srgbClr val="004821"/>
                </a:solidFill>
              </a:rPr>
              <a:t> took the bones of </a:t>
            </a:r>
            <a:r>
              <a:rPr lang="en-ZA" i="1" dirty="0" err="1">
                <a:solidFill>
                  <a:srgbClr val="004821"/>
                </a:solidFill>
              </a:rPr>
              <a:t>Yosĕph</a:t>
            </a:r>
            <a:r>
              <a:rPr lang="en-ZA" i="1" dirty="0">
                <a:solidFill>
                  <a:srgbClr val="004821"/>
                </a:solidFill>
              </a:rPr>
              <a:t> with him, for he certainly made the children of </a:t>
            </a:r>
            <a:r>
              <a:rPr lang="en-ZA" i="1" dirty="0" err="1">
                <a:solidFill>
                  <a:srgbClr val="004821"/>
                </a:solidFill>
              </a:rPr>
              <a:t>Yisra’ĕl</a:t>
            </a:r>
            <a:r>
              <a:rPr lang="en-ZA" i="1" dirty="0">
                <a:solidFill>
                  <a:srgbClr val="004821"/>
                </a:solidFill>
              </a:rPr>
              <a:t> swear, saying, “Elohim shall certainly visit you, and you shall bring my bones from here with you.” </a:t>
            </a:r>
            <a:r>
              <a:rPr lang="en-ZA" b="1" i="1" dirty="0" smtClean="0">
                <a:solidFill>
                  <a:srgbClr val="004821"/>
                </a:solidFill>
              </a:rPr>
              <a:t>(</a:t>
            </a:r>
            <a:r>
              <a:rPr lang="en-ZA" b="1" i="1" dirty="0">
                <a:solidFill>
                  <a:srgbClr val="004821"/>
                </a:solidFill>
              </a:rPr>
              <a:t>Exodus 13:19)</a:t>
            </a:r>
          </a:p>
          <a:p>
            <a:endParaRPr lang="en-ZA" dirty="0"/>
          </a:p>
          <a:p>
            <a:endParaRPr lang="en-ZA" dirty="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64</a:t>
            </a:fld>
            <a:endParaRPr lang="en-ZA" dirty="0"/>
          </a:p>
        </p:txBody>
      </p:sp>
    </p:spTree>
    <p:extLst>
      <p:ext uri="{BB962C8B-B14F-4D97-AF65-F5344CB8AC3E}">
        <p14:creationId xmlns:p14="http://schemas.microsoft.com/office/powerpoint/2010/main" val="28768664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a:p>
        </p:txBody>
      </p:sp>
      <p:sp>
        <p:nvSpPr>
          <p:cNvPr id="3" name="Content Placeholder 2"/>
          <p:cNvSpPr>
            <a:spLocks noGrp="1"/>
          </p:cNvSpPr>
          <p:nvPr>
            <p:ph idx="1"/>
          </p:nvPr>
        </p:nvSpPr>
        <p:spPr/>
        <p:txBody>
          <a:bodyPr/>
          <a:lstStyle/>
          <a:p>
            <a:r>
              <a:rPr lang="en-ZA" dirty="0"/>
              <a:t>After the Israelites are settled into the Promised Land, we read the sad story of an adulterous concubine</a:t>
            </a:r>
            <a:r>
              <a:rPr lang="en-ZA" dirty="0" smtClean="0"/>
              <a:t>. </a:t>
            </a:r>
            <a:r>
              <a:rPr lang="en-ZA" dirty="0"/>
              <a:t>H</a:t>
            </a:r>
            <a:r>
              <a:rPr lang="en-ZA" dirty="0" smtClean="0"/>
              <a:t>er </a:t>
            </a:r>
            <a:r>
              <a:rPr lang="en-ZA" dirty="0"/>
              <a:t>husband cuts her body into </a:t>
            </a:r>
            <a:r>
              <a:rPr lang="en-ZA" dirty="0" smtClean="0"/>
              <a:t>12 bones and </a:t>
            </a:r>
            <a:r>
              <a:rPr lang="en-ZA" dirty="0"/>
              <a:t>sent each tribe one of her bones:</a:t>
            </a:r>
          </a:p>
          <a:p>
            <a:pPr algn="ctr"/>
            <a:r>
              <a:rPr lang="en-ZA" i="1" dirty="0">
                <a:solidFill>
                  <a:srgbClr val="004821"/>
                </a:solidFill>
              </a:rPr>
              <a:t>and came into his house and took a knife, then laid hold of his concubine, and cut her up </a:t>
            </a:r>
            <a:r>
              <a:rPr lang="en-ZA" i="1" dirty="0" smtClean="0">
                <a:solidFill>
                  <a:srgbClr val="004821"/>
                </a:solidFill>
              </a:rPr>
              <a:t>limb (bone) </a:t>
            </a:r>
            <a:r>
              <a:rPr lang="en-ZA" i="1" dirty="0">
                <a:solidFill>
                  <a:srgbClr val="004821"/>
                </a:solidFill>
              </a:rPr>
              <a:t>by </a:t>
            </a:r>
            <a:r>
              <a:rPr lang="en-ZA" i="1" dirty="0" smtClean="0">
                <a:solidFill>
                  <a:srgbClr val="004821"/>
                </a:solidFill>
              </a:rPr>
              <a:t>limb (bone) </a:t>
            </a:r>
            <a:r>
              <a:rPr lang="en-ZA" i="1" dirty="0">
                <a:solidFill>
                  <a:srgbClr val="004821"/>
                </a:solidFill>
              </a:rPr>
              <a:t>into twelve pieces, and sent her throughout all the borders of </a:t>
            </a:r>
            <a:r>
              <a:rPr lang="en-ZA" i="1" dirty="0" err="1">
                <a:solidFill>
                  <a:srgbClr val="004821"/>
                </a:solidFill>
              </a:rPr>
              <a:t>Yisra’ĕl</a:t>
            </a:r>
            <a:r>
              <a:rPr lang="en-ZA" i="1" dirty="0">
                <a:solidFill>
                  <a:srgbClr val="004821"/>
                </a:solidFill>
              </a:rPr>
              <a:t>. </a:t>
            </a:r>
            <a:r>
              <a:rPr lang="en-ZA" b="1" i="1" dirty="0" smtClean="0">
                <a:solidFill>
                  <a:srgbClr val="004821"/>
                </a:solidFill>
              </a:rPr>
              <a:t>(</a:t>
            </a:r>
            <a:r>
              <a:rPr lang="en-ZA" b="1" i="1" dirty="0">
                <a:solidFill>
                  <a:srgbClr val="004821"/>
                </a:solidFill>
              </a:rPr>
              <a:t>Judges 19:29)</a:t>
            </a:r>
          </a:p>
          <a:p>
            <a:r>
              <a:rPr lang="en-ZA" dirty="0"/>
              <a:t>The story is so gruesome, but </a:t>
            </a:r>
            <a:r>
              <a:rPr lang="en-ZA" dirty="0" smtClean="0"/>
              <a:t>putting that aside let look at some </a:t>
            </a:r>
            <a:r>
              <a:rPr lang="en-ZA" dirty="0"/>
              <a:t>Hebraic understanding to it. Jeff Benner</a:t>
            </a:r>
            <a:r>
              <a:rPr lang="en-ZA" dirty="0" smtClean="0"/>
              <a:t>, known </a:t>
            </a:r>
            <a:r>
              <a:rPr lang="en-ZA" dirty="0"/>
              <a:t>for his ancient Hebrew insights, paints an interesting picture of the word for </a:t>
            </a:r>
            <a:r>
              <a:rPr lang="en-ZA" i="1" dirty="0"/>
              <a:t>“covenant” </a:t>
            </a:r>
            <a:r>
              <a:rPr lang="en-ZA" dirty="0"/>
              <a:t>that </a:t>
            </a:r>
            <a:r>
              <a:rPr lang="en-ZA" dirty="0" smtClean="0"/>
              <a:t>just might </a:t>
            </a:r>
            <a:r>
              <a:rPr lang="en-ZA" dirty="0"/>
              <a:t>tie in. The following is quoted from his book, </a:t>
            </a:r>
            <a:r>
              <a:rPr lang="en-ZA" i="1" dirty="0"/>
              <a:t>The Living Words ~ Vol. </a:t>
            </a:r>
            <a:r>
              <a:rPr lang="en-ZA" i="1" dirty="0" smtClean="0"/>
              <a:t>1</a:t>
            </a:r>
            <a:r>
              <a:rPr lang="en-ZA" dirty="0" smtClean="0"/>
              <a:t>:</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65</a:t>
            </a:fld>
            <a:endParaRPr lang="en-ZA" dirty="0"/>
          </a:p>
        </p:txBody>
      </p:sp>
    </p:spTree>
    <p:extLst>
      <p:ext uri="{BB962C8B-B14F-4D97-AF65-F5344CB8AC3E}">
        <p14:creationId xmlns:p14="http://schemas.microsoft.com/office/powerpoint/2010/main" val="397424420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JEFF A BENNER</a:t>
            </a:r>
            <a:endParaRPr lang="en-ZA" dirty="0"/>
          </a:p>
        </p:txBody>
      </p:sp>
      <p:sp>
        <p:nvSpPr>
          <p:cNvPr id="3" name="Content Placeholder 2"/>
          <p:cNvSpPr>
            <a:spLocks noGrp="1"/>
          </p:cNvSpPr>
          <p:nvPr>
            <p:ph idx="1"/>
          </p:nvPr>
        </p:nvSpPr>
        <p:spPr/>
        <p:txBody>
          <a:bodyPr>
            <a:noAutofit/>
          </a:bodyPr>
          <a:lstStyle/>
          <a:p>
            <a:pPr>
              <a:lnSpc>
                <a:spcPts val="2100"/>
              </a:lnSpc>
            </a:pPr>
            <a:r>
              <a:rPr lang="en-ZA" dirty="0"/>
              <a:t>“While the Hebrew word </a:t>
            </a:r>
            <a:r>
              <a:rPr lang="en-ZA" i="1" dirty="0" smtClean="0"/>
              <a:t>“</a:t>
            </a:r>
            <a:r>
              <a:rPr lang="en-ZA" i="1" dirty="0" err="1" smtClean="0"/>
              <a:t>beriyt</a:t>
            </a:r>
            <a:r>
              <a:rPr lang="en-ZA" i="1" dirty="0" smtClean="0"/>
              <a:t>” </a:t>
            </a:r>
            <a:r>
              <a:rPr lang="en-ZA" dirty="0"/>
              <a:t>means </a:t>
            </a:r>
            <a:r>
              <a:rPr lang="en-ZA" i="1" dirty="0"/>
              <a:t>“covenant,” </a:t>
            </a:r>
            <a:r>
              <a:rPr lang="en-ZA" dirty="0"/>
              <a:t>the root of the word and its cultural </a:t>
            </a:r>
            <a:r>
              <a:rPr lang="en-ZA" dirty="0" smtClean="0"/>
              <a:t>background are </a:t>
            </a:r>
            <a:r>
              <a:rPr lang="en-ZA" dirty="0"/>
              <a:t>helpful in understanding its fuller meaning. This word comes from the root </a:t>
            </a:r>
            <a:r>
              <a:rPr lang="en-ZA" i="1" dirty="0" smtClean="0"/>
              <a:t>“</a:t>
            </a:r>
            <a:r>
              <a:rPr lang="en-ZA" i="1" dirty="0" err="1" smtClean="0"/>
              <a:t>barah</a:t>
            </a:r>
            <a:r>
              <a:rPr lang="en-ZA" i="1" dirty="0" smtClean="0"/>
              <a:t>”  </a:t>
            </a:r>
            <a:r>
              <a:rPr lang="en-ZA" dirty="0"/>
              <a:t>meaning </a:t>
            </a:r>
            <a:r>
              <a:rPr lang="en-ZA" i="1" dirty="0"/>
              <a:t>“</a:t>
            </a:r>
            <a:r>
              <a:rPr lang="en-ZA" i="1" dirty="0" smtClean="0"/>
              <a:t>to select </a:t>
            </a:r>
            <a:r>
              <a:rPr lang="en-ZA" i="1" dirty="0"/>
              <a:t>the choicest meat.” </a:t>
            </a:r>
            <a:r>
              <a:rPr lang="en-ZA" dirty="0"/>
              <a:t>The word </a:t>
            </a:r>
            <a:r>
              <a:rPr lang="en-ZA" i="1" dirty="0" smtClean="0"/>
              <a:t>“</a:t>
            </a:r>
            <a:r>
              <a:rPr lang="en-ZA" i="1" dirty="0" err="1" smtClean="0"/>
              <a:t>beriyt</a:t>
            </a:r>
            <a:r>
              <a:rPr lang="en-ZA" i="1" dirty="0" smtClean="0"/>
              <a:t>” </a:t>
            </a:r>
            <a:r>
              <a:rPr lang="en-ZA" dirty="0" smtClean="0"/>
              <a:t>is </a:t>
            </a:r>
            <a:r>
              <a:rPr lang="en-ZA" dirty="0"/>
              <a:t>literally the choicest, fattest, animal that </a:t>
            </a:r>
            <a:r>
              <a:rPr lang="en-ZA" dirty="0" smtClean="0"/>
              <a:t>is slaughtered </a:t>
            </a:r>
            <a:r>
              <a:rPr lang="en-ZA" dirty="0"/>
              <a:t>for the covenant ceremony</a:t>
            </a:r>
            <a:r>
              <a:rPr lang="en-ZA" dirty="0" smtClean="0"/>
              <a:t>. </a:t>
            </a:r>
            <a:r>
              <a:rPr lang="en-ZA" b="1" i="1" dirty="0" smtClean="0">
                <a:solidFill>
                  <a:srgbClr val="004821"/>
                </a:solidFill>
              </a:rPr>
              <a:t>(</a:t>
            </a:r>
            <a:r>
              <a:rPr lang="en-ZA" b="1" i="1" dirty="0">
                <a:solidFill>
                  <a:srgbClr val="004821"/>
                </a:solidFill>
              </a:rPr>
              <a:t>Genesis 31:44)</a:t>
            </a:r>
          </a:p>
          <a:p>
            <a:pPr>
              <a:lnSpc>
                <a:spcPts val="2100"/>
              </a:lnSpc>
            </a:pPr>
            <a:r>
              <a:rPr lang="en-ZA" dirty="0" smtClean="0"/>
              <a:t>The </a:t>
            </a:r>
            <a:r>
              <a:rPr lang="en-ZA" dirty="0"/>
              <a:t>phrase </a:t>
            </a:r>
            <a:r>
              <a:rPr lang="en-ZA" i="1" dirty="0"/>
              <a:t>“make a covenant” </a:t>
            </a:r>
            <a:r>
              <a:rPr lang="en-ZA" dirty="0"/>
              <a:t>is found thirteen times in the Hebrew Bible where the word </a:t>
            </a:r>
            <a:r>
              <a:rPr lang="en-ZA" i="1" dirty="0"/>
              <a:t>“make” </a:t>
            </a:r>
            <a:r>
              <a:rPr lang="en-ZA" dirty="0"/>
              <a:t>is </a:t>
            </a:r>
            <a:r>
              <a:rPr lang="en-ZA" dirty="0" smtClean="0"/>
              <a:t>the Hebrew </a:t>
            </a:r>
            <a:r>
              <a:rPr lang="en-ZA" dirty="0"/>
              <a:t>word </a:t>
            </a:r>
            <a:r>
              <a:rPr lang="en-ZA" dirty="0" smtClean="0"/>
              <a:t>karat </a:t>
            </a:r>
            <a:r>
              <a:rPr lang="en-ZA" dirty="0"/>
              <a:t>meaning </a:t>
            </a:r>
            <a:r>
              <a:rPr lang="en-ZA" i="1" dirty="0"/>
              <a:t>“to cut.” </a:t>
            </a:r>
            <a:r>
              <a:rPr lang="en-ZA" dirty="0"/>
              <a:t>Literally, the phrase “</a:t>
            </a:r>
            <a:r>
              <a:rPr lang="en-ZA" i="1" dirty="0"/>
              <a:t>make a covenant</a:t>
            </a:r>
            <a:r>
              <a:rPr lang="en-ZA" dirty="0"/>
              <a:t>” means, </a:t>
            </a:r>
            <a:r>
              <a:rPr lang="en-ZA" i="1" dirty="0"/>
              <a:t>“cut </a:t>
            </a:r>
            <a:r>
              <a:rPr lang="en-ZA" i="1" dirty="0" smtClean="0"/>
              <a:t>the choice </a:t>
            </a:r>
            <a:r>
              <a:rPr lang="en-ZA" i="1" dirty="0"/>
              <a:t>pieces of meat.” </a:t>
            </a:r>
            <a:r>
              <a:rPr lang="en-ZA" dirty="0" smtClean="0"/>
              <a:t>The </a:t>
            </a:r>
            <a:r>
              <a:rPr lang="en-ZA" dirty="0"/>
              <a:t>fattened animal is cut into two pieces and laid </a:t>
            </a:r>
            <a:r>
              <a:rPr lang="en-ZA" dirty="0" smtClean="0"/>
              <a:t>out on </a:t>
            </a:r>
            <a:r>
              <a:rPr lang="en-ZA" dirty="0"/>
              <a:t>the ground; each party of the covenant then passes through the pieces. This symbolic act signifies </a:t>
            </a:r>
            <a:r>
              <a:rPr lang="en-ZA" dirty="0" smtClean="0"/>
              <a:t>to both </a:t>
            </a:r>
            <a:r>
              <a:rPr lang="en-ZA" dirty="0"/>
              <a:t>parties that if one of the parties fails to meet the agreement, then the other has the right to do to </a:t>
            </a:r>
            <a:r>
              <a:rPr lang="en-ZA" dirty="0" smtClean="0"/>
              <a:t>the other </a:t>
            </a:r>
            <a:r>
              <a:rPr lang="en-ZA" dirty="0"/>
              <a:t>what they did to the animal. (See Jeremiah 34:18-20).</a:t>
            </a:r>
          </a:p>
          <a:p>
            <a:pPr>
              <a:lnSpc>
                <a:spcPts val="2100"/>
              </a:lnSpc>
            </a:pPr>
            <a:r>
              <a:rPr lang="en-ZA" dirty="0"/>
              <a:t>Countless times over the years following the institution of this covenant, Israel failed to abide by </a:t>
            </a:r>
            <a:r>
              <a:rPr lang="en-ZA" dirty="0" smtClean="0"/>
              <a:t>the covenantal </a:t>
            </a:r>
            <a:r>
              <a:rPr lang="en-ZA" dirty="0"/>
              <a:t>agreement. Just as the animal of the sacrifice was cut in two pieces, Israel was also cut </a:t>
            </a:r>
            <a:r>
              <a:rPr lang="en-ZA" dirty="0" smtClean="0"/>
              <a:t>in two </a:t>
            </a:r>
            <a:r>
              <a:rPr lang="en-ZA" dirty="0"/>
              <a:t>for their unfaithfulness to the covenant by being cut into two nations – Israel and Judah</a:t>
            </a:r>
            <a:r>
              <a:rPr lang="en-ZA" dirty="0" smtClean="0"/>
              <a:t>.”</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66</a:t>
            </a:fld>
            <a:endParaRPr lang="en-ZA" dirty="0"/>
          </a:p>
        </p:txBody>
      </p:sp>
    </p:spTree>
    <p:extLst>
      <p:ext uri="{BB962C8B-B14F-4D97-AF65-F5344CB8AC3E}">
        <p14:creationId xmlns:p14="http://schemas.microsoft.com/office/powerpoint/2010/main" val="394972786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dirty="0"/>
              <a:t>יהושע</a:t>
            </a:r>
            <a:endParaRPr lang="en-ZA" dirty="0"/>
          </a:p>
        </p:txBody>
      </p:sp>
      <p:sp>
        <p:nvSpPr>
          <p:cNvPr id="3" name="Content Placeholder 2"/>
          <p:cNvSpPr>
            <a:spLocks noGrp="1"/>
          </p:cNvSpPr>
          <p:nvPr>
            <p:ph idx="1"/>
          </p:nvPr>
        </p:nvSpPr>
        <p:spPr/>
        <p:txBody>
          <a:bodyPr>
            <a:noAutofit/>
          </a:bodyPr>
          <a:lstStyle/>
          <a:p>
            <a:pPr>
              <a:lnSpc>
                <a:spcPts val="2100"/>
              </a:lnSpc>
            </a:pPr>
            <a:r>
              <a:rPr lang="en-ZA" dirty="0" smtClean="0"/>
              <a:t>It could be said that </a:t>
            </a:r>
            <a:r>
              <a:rPr lang="en-ZA" dirty="0"/>
              <a:t>as a result of Israel’s unfaithfulness, they were also cut into 12 </a:t>
            </a:r>
            <a:r>
              <a:rPr lang="en-ZA" dirty="0" smtClean="0"/>
              <a:t>bones like </a:t>
            </a:r>
            <a:r>
              <a:rPr lang="en-ZA" dirty="0"/>
              <a:t>the unfaithful concubine? Is this another picture of the scattering of the tribes</a:t>
            </a:r>
            <a:r>
              <a:rPr lang="en-ZA" dirty="0" smtClean="0"/>
              <a:t>? </a:t>
            </a:r>
          </a:p>
          <a:p>
            <a:pPr>
              <a:lnSpc>
                <a:spcPts val="2100"/>
              </a:lnSpc>
            </a:pPr>
            <a:r>
              <a:rPr lang="he-IL" dirty="0" smtClean="0"/>
              <a:t>יהושע</a:t>
            </a:r>
            <a:r>
              <a:rPr lang="en-ZA" dirty="0" smtClean="0"/>
              <a:t> </a:t>
            </a:r>
            <a:r>
              <a:rPr lang="en-ZA" dirty="0"/>
              <a:t>physically took on the unfaithfulness of the tribes when He hung on the tree. </a:t>
            </a:r>
            <a:r>
              <a:rPr lang="en-ZA" dirty="0" smtClean="0"/>
              <a:t>The </a:t>
            </a:r>
            <a:r>
              <a:rPr lang="en-ZA" dirty="0"/>
              <a:t>Hebrew </a:t>
            </a:r>
            <a:r>
              <a:rPr lang="en-ZA" dirty="0" smtClean="0"/>
              <a:t>word for </a:t>
            </a:r>
            <a:r>
              <a:rPr lang="en-ZA" i="1" dirty="0"/>
              <a:t>“out of joint” </a:t>
            </a:r>
            <a:r>
              <a:rPr lang="en-ZA" dirty="0" smtClean="0"/>
              <a:t>(</a:t>
            </a:r>
            <a:r>
              <a:rPr lang="en-ZA" dirty="0" err="1" smtClean="0"/>
              <a:t>parad</a:t>
            </a:r>
            <a:r>
              <a:rPr lang="en-ZA" dirty="0" smtClean="0"/>
              <a:t>) also </a:t>
            </a:r>
            <a:r>
              <a:rPr lang="en-ZA" dirty="0"/>
              <a:t>means </a:t>
            </a:r>
            <a:r>
              <a:rPr lang="en-ZA" i="1" dirty="0"/>
              <a:t>“divided</a:t>
            </a:r>
            <a:r>
              <a:rPr lang="en-ZA" dirty="0"/>
              <a:t>” or </a:t>
            </a:r>
            <a:r>
              <a:rPr lang="en-ZA" i="1" dirty="0"/>
              <a:t>“disconnected</a:t>
            </a:r>
            <a:r>
              <a:rPr lang="en-ZA" i="1" dirty="0" smtClean="0"/>
              <a:t>”:</a:t>
            </a:r>
            <a:endParaRPr lang="en-ZA" i="1" dirty="0"/>
          </a:p>
          <a:p>
            <a:pPr algn="ctr">
              <a:lnSpc>
                <a:spcPts val="2100"/>
              </a:lnSpc>
            </a:pPr>
            <a:r>
              <a:rPr lang="en-ZA" i="1" dirty="0">
                <a:solidFill>
                  <a:srgbClr val="004821"/>
                </a:solidFill>
              </a:rPr>
              <a:t>I am poured out like water; all my bones are out of joint; </a:t>
            </a:r>
            <a:r>
              <a:rPr lang="en-ZA" b="1" i="1" dirty="0" smtClean="0">
                <a:solidFill>
                  <a:srgbClr val="004821"/>
                </a:solidFill>
              </a:rPr>
              <a:t>…(</a:t>
            </a:r>
            <a:r>
              <a:rPr lang="en-ZA" b="1" i="1" dirty="0">
                <a:solidFill>
                  <a:srgbClr val="004821"/>
                </a:solidFill>
              </a:rPr>
              <a:t>Psalms 22:14)</a:t>
            </a:r>
          </a:p>
          <a:p>
            <a:pPr>
              <a:lnSpc>
                <a:spcPts val="2100"/>
              </a:lnSpc>
            </a:pPr>
            <a:r>
              <a:rPr lang="en-ZA" dirty="0" smtClean="0"/>
              <a:t>Because </a:t>
            </a:r>
            <a:r>
              <a:rPr lang="en-ZA" dirty="0"/>
              <a:t>of </a:t>
            </a:r>
            <a:r>
              <a:rPr lang="he-IL" dirty="0"/>
              <a:t>יהושע</a:t>
            </a:r>
            <a:r>
              <a:rPr lang="en-ZA" dirty="0" smtClean="0"/>
              <a:t>’s </a:t>
            </a:r>
            <a:r>
              <a:rPr lang="en-ZA" dirty="0"/>
              <a:t>sacrifice, we are able to put the out of joint bones back together and become </a:t>
            </a:r>
            <a:r>
              <a:rPr lang="en-ZA" dirty="0" smtClean="0"/>
              <a:t>one (</a:t>
            </a:r>
            <a:r>
              <a:rPr lang="en-ZA" dirty="0" err="1"/>
              <a:t>echad</a:t>
            </a:r>
            <a:r>
              <a:rPr lang="en-ZA" dirty="0"/>
              <a:t>) with Him once again. We can become bone of his bone, in the same way that Eve became </a:t>
            </a:r>
            <a:r>
              <a:rPr lang="en-ZA" dirty="0" smtClean="0"/>
              <a:t>one with </a:t>
            </a:r>
            <a:r>
              <a:rPr lang="en-ZA" dirty="0"/>
              <a:t>Adam. This was the goal of Messiah when he said he had come for those scattered pieces….the </a:t>
            </a:r>
            <a:r>
              <a:rPr lang="en-ZA" dirty="0" smtClean="0"/>
              <a:t>lost sheep </a:t>
            </a:r>
            <a:r>
              <a:rPr lang="en-ZA" dirty="0"/>
              <a:t>of the house of Israel.</a:t>
            </a:r>
          </a:p>
          <a:p>
            <a:pPr algn="ctr">
              <a:lnSpc>
                <a:spcPts val="2100"/>
              </a:lnSpc>
            </a:pPr>
            <a:r>
              <a:rPr lang="en-ZA" i="1" dirty="0">
                <a:solidFill>
                  <a:srgbClr val="004821"/>
                </a:solidFill>
              </a:rPr>
              <a:t>Because we are members of him, body, of his flesh and of his bones.</a:t>
            </a:r>
          </a:p>
          <a:p>
            <a:pPr algn="ctr">
              <a:lnSpc>
                <a:spcPts val="2100"/>
              </a:lnSpc>
            </a:pPr>
            <a:r>
              <a:rPr lang="en-ZA" b="1" i="1" dirty="0">
                <a:solidFill>
                  <a:srgbClr val="004821"/>
                </a:solidFill>
              </a:rPr>
              <a:t>(Ephesians </a:t>
            </a:r>
            <a:r>
              <a:rPr lang="en-ZA" b="1" i="1" dirty="0" smtClean="0">
                <a:solidFill>
                  <a:srgbClr val="004821"/>
                </a:solidFill>
              </a:rPr>
              <a:t>5:30 Doug Reigns)</a:t>
            </a:r>
            <a:endParaRPr lang="en-ZA" b="1" i="1" dirty="0">
              <a:solidFill>
                <a:srgbClr val="004821"/>
              </a:solidFill>
            </a:endParaRPr>
          </a:p>
          <a:p>
            <a:pPr algn="ctr">
              <a:lnSpc>
                <a:spcPts val="2100"/>
              </a:lnSpc>
            </a:pPr>
            <a:r>
              <a:rPr lang="en-ZA" i="1" dirty="0">
                <a:solidFill>
                  <a:srgbClr val="004821"/>
                </a:solidFill>
              </a:rPr>
              <a:t>For as the body is one and hath many members; and all the members of the body, whereas they are many, yet are one body: So also is Christ</a:t>
            </a:r>
            <a:r>
              <a:rPr lang="en-ZA" i="1" dirty="0" smtClean="0">
                <a:solidFill>
                  <a:srgbClr val="004821"/>
                </a:solidFill>
              </a:rPr>
              <a:t>. </a:t>
            </a:r>
            <a:r>
              <a:rPr lang="en-ZA" b="1" i="1" dirty="0" smtClean="0">
                <a:solidFill>
                  <a:srgbClr val="004821"/>
                </a:solidFill>
              </a:rPr>
              <a:t>(</a:t>
            </a:r>
            <a:r>
              <a:rPr lang="en-ZA" b="1" i="1" dirty="0">
                <a:solidFill>
                  <a:srgbClr val="004821"/>
                </a:solidFill>
              </a:rPr>
              <a:t>1 Corinthians 12:12)</a:t>
            </a:r>
          </a:p>
          <a:p>
            <a:pPr>
              <a:lnSpc>
                <a:spcPts val="21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67</a:t>
            </a:fld>
            <a:endParaRPr lang="en-ZA" dirty="0"/>
          </a:p>
        </p:txBody>
      </p:sp>
    </p:spTree>
    <p:extLst>
      <p:ext uri="{BB962C8B-B14F-4D97-AF65-F5344CB8AC3E}">
        <p14:creationId xmlns:p14="http://schemas.microsoft.com/office/powerpoint/2010/main" val="115732708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DRY BONES</a:t>
            </a:r>
            <a:endParaRPr lang="en-ZA" dirty="0"/>
          </a:p>
        </p:txBody>
      </p:sp>
      <p:sp>
        <p:nvSpPr>
          <p:cNvPr id="3" name="Content Placeholder 2"/>
          <p:cNvSpPr>
            <a:spLocks noGrp="1"/>
          </p:cNvSpPr>
          <p:nvPr>
            <p:ph idx="1"/>
          </p:nvPr>
        </p:nvSpPr>
        <p:spPr/>
        <p:txBody>
          <a:bodyPr/>
          <a:lstStyle/>
          <a:p>
            <a:pPr algn="ctr"/>
            <a:r>
              <a:rPr lang="en-ZA" i="1" dirty="0">
                <a:solidFill>
                  <a:srgbClr val="004821"/>
                </a:solidFill>
              </a:rPr>
              <a:t>The hand of </a:t>
            </a:r>
            <a:r>
              <a:rPr lang="he-IL" i="1" dirty="0">
                <a:solidFill>
                  <a:srgbClr val="004821"/>
                </a:solidFill>
              </a:rPr>
              <a:t>יהוה</a:t>
            </a:r>
            <a:r>
              <a:rPr lang="en-ZA" i="1" dirty="0">
                <a:solidFill>
                  <a:srgbClr val="004821"/>
                </a:solidFill>
              </a:rPr>
              <a:t> was upon me and took me out by the Spirit of </a:t>
            </a:r>
            <a:r>
              <a:rPr lang="he-IL" i="1" dirty="0">
                <a:solidFill>
                  <a:srgbClr val="004821"/>
                </a:solidFill>
              </a:rPr>
              <a:t>יהוה</a:t>
            </a:r>
            <a:r>
              <a:rPr lang="en-ZA" i="1" dirty="0">
                <a:solidFill>
                  <a:srgbClr val="004821"/>
                </a:solidFill>
              </a:rPr>
              <a:t>, and set me down in the midst of the valley. And it was filled with bones. And He made me pass among them, all around, and see, there were very many on the surface of the valley, and see, they were very dry. And He said to me, “Son of man, would these bones live?” And I said, “O Master </a:t>
            </a:r>
            <a:r>
              <a:rPr lang="he-IL" i="1" dirty="0">
                <a:solidFill>
                  <a:srgbClr val="004821"/>
                </a:solidFill>
              </a:rPr>
              <a:t>יהוה</a:t>
            </a:r>
            <a:r>
              <a:rPr lang="en-ZA" i="1" dirty="0">
                <a:solidFill>
                  <a:srgbClr val="004821"/>
                </a:solidFill>
              </a:rPr>
              <a:t>, You know.” Again He said to me, “Prophesy to these bones, and you shall say to them, ‘O dry bones, hear the word of </a:t>
            </a:r>
            <a:r>
              <a:rPr lang="he-IL" i="1" dirty="0">
                <a:solidFill>
                  <a:srgbClr val="004821"/>
                </a:solidFill>
              </a:rPr>
              <a:t>יהוה</a:t>
            </a:r>
            <a:r>
              <a:rPr lang="en-US" i="1" dirty="0">
                <a:solidFill>
                  <a:srgbClr val="004821"/>
                </a:solidFill>
              </a:rPr>
              <a:t>! ‘Thus </a:t>
            </a:r>
            <a:r>
              <a:rPr lang="en-US" b="1" i="1" dirty="0">
                <a:solidFill>
                  <a:srgbClr val="004821"/>
                </a:solidFill>
              </a:rPr>
              <a:t>said the Master </a:t>
            </a:r>
            <a:r>
              <a:rPr lang="he-IL" i="1" dirty="0">
                <a:solidFill>
                  <a:srgbClr val="004821"/>
                </a:solidFill>
              </a:rPr>
              <a:t>יהוה</a:t>
            </a:r>
            <a:r>
              <a:rPr lang="en-ZA" i="1" dirty="0">
                <a:solidFill>
                  <a:srgbClr val="004821"/>
                </a:solidFill>
              </a:rPr>
              <a:t> to these bones, “See, I am bringing into you a spirit, and you shall live. </a:t>
            </a:r>
          </a:p>
          <a:p>
            <a:pPr algn="ctr"/>
            <a:r>
              <a:rPr lang="en-US" b="1" i="1" dirty="0">
                <a:solidFill>
                  <a:srgbClr val="004821"/>
                </a:solidFill>
              </a:rPr>
              <a:t>(Ezekiel 37:1-5)</a:t>
            </a:r>
          </a:p>
          <a:p>
            <a:r>
              <a:rPr lang="en-ZA" dirty="0"/>
              <a:t>Notice in verse 4 the bones are told to </a:t>
            </a:r>
            <a:r>
              <a:rPr lang="en-ZA" i="1" dirty="0"/>
              <a:t>“hear</a:t>
            </a:r>
            <a:r>
              <a:rPr lang="en-ZA" dirty="0"/>
              <a:t>” (</a:t>
            </a:r>
            <a:r>
              <a:rPr lang="en-ZA" dirty="0" err="1"/>
              <a:t>shema</a:t>
            </a:r>
            <a:r>
              <a:rPr lang="en-ZA" dirty="0"/>
              <a:t>) the word of </a:t>
            </a:r>
            <a:r>
              <a:rPr lang="he-IL" i="1" dirty="0"/>
              <a:t>יהוה</a:t>
            </a:r>
            <a:r>
              <a:rPr lang="en-ZA" dirty="0" smtClean="0"/>
              <a:t>! </a:t>
            </a:r>
            <a:r>
              <a:rPr lang="en-ZA" dirty="0"/>
              <a:t>To </a:t>
            </a:r>
            <a:r>
              <a:rPr lang="en-ZA" i="1" dirty="0"/>
              <a:t>“</a:t>
            </a:r>
            <a:r>
              <a:rPr lang="en-ZA" i="1" dirty="0" err="1"/>
              <a:t>shema</a:t>
            </a:r>
            <a:r>
              <a:rPr lang="en-ZA" i="1" dirty="0"/>
              <a:t>” </a:t>
            </a:r>
            <a:r>
              <a:rPr lang="en-ZA" dirty="0"/>
              <a:t>is not only </a:t>
            </a:r>
            <a:r>
              <a:rPr lang="en-ZA" dirty="0" smtClean="0"/>
              <a:t>to </a:t>
            </a:r>
            <a:r>
              <a:rPr lang="en-ZA" i="1" dirty="0" smtClean="0"/>
              <a:t>“</a:t>
            </a:r>
            <a:r>
              <a:rPr lang="en-ZA" i="1" dirty="0"/>
              <a:t>hear”,</a:t>
            </a:r>
            <a:r>
              <a:rPr lang="en-ZA" dirty="0"/>
              <a:t> but to “</a:t>
            </a:r>
            <a:r>
              <a:rPr lang="en-ZA" i="1" dirty="0"/>
              <a:t>obey”! </a:t>
            </a:r>
            <a:r>
              <a:rPr lang="en-ZA" dirty="0"/>
              <a:t>Once this occurs, the bones can begin to be knitted together in community:</a:t>
            </a:r>
            <a:endParaRPr lang="en-US" dirty="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68</a:t>
            </a:fld>
            <a:endParaRPr lang="en-ZA" dirty="0"/>
          </a:p>
        </p:txBody>
      </p:sp>
    </p:spTree>
    <p:extLst>
      <p:ext uri="{BB962C8B-B14F-4D97-AF65-F5344CB8AC3E}">
        <p14:creationId xmlns:p14="http://schemas.microsoft.com/office/powerpoint/2010/main" val="38337609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BONES COMING TOGETHER</a:t>
            </a:r>
            <a:endParaRPr lang="en-ZA" dirty="0"/>
          </a:p>
        </p:txBody>
      </p:sp>
      <p:sp>
        <p:nvSpPr>
          <p:cNvPr id="3" name="Content Placeholder 2"/>
          <p:cNvSpPr>
            <a:spLocks noGrp="1"/>
          </p:cNvSpPr>
          <p:nvPr>
            <p:ph idx="1"/>
          </p:nvPr>
        </p:nvSpPr>
        <p:spPr/>
        <p:txBody>
          <a:bodyPr>
            <a:normAutofit lnSpcReduction="10000"/>
          </a:bodyPr>
          <a:lstStyle/>
          <a:p>
            <a:pPr algn="ctr"/>
            <a:r>
              <a:rPr lang="en-ZA" i="1" dirty="0">
                <a:solidFill>
                  <a:srgbClr val="004821"/>
                </a:solidFill>
              </a:rPr>
              <a:t>And I looked and saw sinews and flesh came upon them, and skin covered them, but there was no spirit in them. He then said to me, “Prophesy to the spirit, prophesy, son of man, and you shall say to the spirit, ‘Thus said the Master </a:t>
            </a:r>
            <a:r>
              <a:rPr lang="he-IL" i="1" dirty="0">
                <a:solidFill>
                  <a:srgbClr val="004821"/>
                </a:solidFill>
              </a:rPr>
              <a:t>יהוה</a:t>
            </a:r>
            <a:r>
              <a:rPr lang="en-ZA" i="1" dirty="0">
                <a:solidFill>
                  <a:srgbClr val="004821"/>
                </a:solidFill>
              </a:rPr>
              <a:t>, “Come from the four winds, O spirit, and breathe on these slain, so that they live.” ’ ” And I prophesied as He commanded me, and the spirit came into them, and they lived, and stood upon their feet, a very great army. And He said to me, “Son of man, these bones are all the house of </a:t>
            </a:r>
            <a:r>
              <a:rPr lang="en-ZA" i="1" dirty="0" err="1">
                <a:solidFill>
                  <a:srgbClr val="004821"/>
                </a:solidFill>
              </a:rPr>
              <a:t>Yisra’ĕl</a:t>
            </a:r>
            <a:r>
              <a:rPr lang="en-ZA" i="1" dirty="0">
                <a:solidFill>
                  <a:srgbClr val="004821"/>
                </a:solidFill>
              </a:rPr>
              <a:t>. See, they say, ‘Our bones are dry, our expectancy has perished, and we ourselves have been cut off!’ “Therefore prophesy, and you shall say to them, ‘Thus said the Master </a:t>
            </a:r>
            <a:r>
              <a:rPr lang="he-IL" i="1" dirty="0">
                <a:solidFill>
                  <a:srgbClr val="004821"/>
                </a:solidFill>
              </a:rPr>
              <a:t>יהוה</a:t>
            </a:r>
            <a:r>
              <a:rPr lang="en-ZA" i="1" dirty="0">
                <a:solidFill>
                  <a:srgbClr val="004821"/>
                </a:solidFill>
              </a:rPr>
              <a:t>, “See, O My people, I am opening your graves, and shall bring you up from your graves, and shall bring you into the land of </a:t>
            </a:r>
            <a:r>
              <a:rPr lang="en-ZA" i="1" dirty="0" err="1">
                <a:solidFill>
                  <a:srgbClr val="004821"/>
                </a:solidFill>
              </a:rPr>
              <a:t>Yisra’ĕl</a:t>
            </a:r>
            <a:r>
              <a:rPr lang="en-ZA" i="1" dirty="0">
                <a:solidFill>
                  <a:srgbClr val="004821"/>
                </a:solidFill>
              </a:rPr>
              <a:t>. “And you shall know that I am </a:t>
            </a:r>
            <a:r>
              <a:rPr lang="he-IL" i="1" dirty="0">
                <a:solidFill>
                  <a:srgbClr val="004821"/>
                </a:solidFill>
              </a:rPr>
              <a:t>יהוה</a:t>
            </a:r>
            <a:r>
              <a:rPr lang="en-ZA" i="1" dirty="0">
                <a:solidFill>
                  <a:srgbClr val="004821"/>
                </a:solidFill>
              </a:rPr>
              <a:t>, when I open your graves, O My people, and bring you up from your graves. “And I shall put My Spirit in you, and you shall live, and I shall settle you in your own land. And you shall know that I </a:t>
            </a:r>
            <a:r>
              <a:rPr lang="he-IL" i="1" dirty="0">
                <a:solidFill>
                  <a:srgbClr val="004821"/>
                </a:solidFill>
              </a:rPr>
              <a:t>יהוה</a:t>
            </a:r>
            <a:r>
              <a:rPr lang="en-ZA" i="1" dirty="0">
                <a:solidFill>
                  <a:srgbClr val="004821"/>
                </a:solidFill>
              </a:rPr>
              <a:t> have spoken, and I have done it,” declares </a:t>
            </a:r>
            <a:r>
              <a:rPr lang="he-IL" i="1" dirty="0">
                <a:solidFill>
                  <a:srgbClr val="004821"/>
                </a:solidFill>
              </a:rPr>
              <a:t>יהוה</a:t>
            </a:r>
            <a:r>
              <a:rPr lang="en-US" i="1" dirty="0">
                <a:solidFill>
                  <a:srgbClr val="004821"/>
                </a:solidFill>
              </a:rPr>
              <a:t>.’ ” </a:t>
            </a:r>
            <a:r>
              <a:rPr lang="en-US" b="1" i="1" dirty="0" smtClean="0">
                <a:solidFill>
                  <a:srgbClr val="004821"/>
                </a:solidFill>
              </a:rPr>
              <a:t>(</a:t>
            </a:r>
            <a:r>
              <a:rPr lang="en-US" b="1" i="1" dirty="0">
                <a:solidFill>
                  <a:srgbClr val="004821"/>
                </a:solidFill>
              </a:rPr>
              <a:t>Ezekiel 37:8-14)</a:t>
            </a:r>
          </a:p>
          <a:p>
            <a:endParaRPr lang="en-US" dirty="0"/>
          </a:p>
          <a:p>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69</a:t>
            </a:fld>
            <a:endParaRPr lang="en-ZA" dirty="0"/>
          </a:p>
        </p:txBody>
      </p:sp>
    </p:spTree>
    <p:extLst>
      <p:ext uri="{BB962C8B-B14F-4D97-AF65-F5344CB8AC3E}">
        <p14:creationId xmlns:p14="http://schemas.microsoft.com/office/powerpoint/2010/main" val="262895152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JOSEPH</a:t>
            </a:r>
            <a:endParaRPr lang="en-ZA" dirty="0"/>
          </a:p>
        </p:txBody>
      </p:sp>
      <p:sp>
        <p:nvSpPr>
          <p:cNvPr id="3" name="Content Placeholder 2"/>
          <p:cNvSpPr>
            <a:spLocks noGrp="1"/>
          </p:cNvSpPr>
          <p:nvPr>
            <p:ph idx="1"/>
          </p:nvPr>
        </p:nvSpPr>
        <p:spPr/>
        <p:txBody>
          <a:bodyPr>
            <a:normAutofit/>
          </a:bodyPr>
          <a:lstStyle/>
          <a:p>
            <a:r>
              <a:rPr lang="en-ZA" dirty="0"/>
              <a:t>Verse 11 tells us that these bones are the </a:t>
            </a:r>
            <a:r>
              <a:rPr lang="en-ZA" i="1" dirty="0"/>
              <a:t>“whole house of Israel”! </a:t>
            </a:r>
            <a:r>
              <a:rPr lang="en-ZA" dirty="0"/>
              <a:t>Like Joseph, these bones have </a:t>
            </a:r>
            <a:r>
              <a:rPr lang="en-ZA" dirty="0" smtClean="0"/>
              <a:t>been taken </a:t>
            </a:r>
            <a:r>
              <a:rPr lang="en-ZA" dirty="0"/>
              <a:t>to the land of Israel! </a:t>
            </a:r>
            <a:endParaRPr lang="en-ZA" dirty="0" smtClean="0"/>
          </a:p>
          <a:p>
            <a:r>
              <a:rPr lang="en-ZA" i="1" dirty="0" smtClean="0">
                <a:solidFill>
                  <a:srgbClr val="002060"/>
                </a:solidFill>
              </a:rPr>
              <a:t>Note: The </a:t>
            </a:r>
            <a:r>
              <a:rPr lang="en-ZA" i="1" dirty="0">
                <a:solidFill>
                  <a:srgbClr val="002060"/>
                </a:solidFill>
              </a:rPr>
              <a:t>parent root for bones </a:t>
            </a:r>
            <a:r>
              <a:rPr lang="en-ZA" i="1" dirty="0" smtClean="0">
                <a:solidFill>
                  <a:srgbClr val="002060"/>
                </a:solidFill>
              </a:rPr>
              <a:t>is </a:t>
            </a:r>
            <a:r>
              <a:rPr lang="en-ZA" i="1" dirty="0">
                <a:solidFill>
                  <a:srgbClr val="002060"/>
                </a:solidFill>
              </a:rPr>
              <a:t>the word for “tree”! If you continue on reading in </a:t>
            </a:r>
            <a:r>
              <a:rPr lang="en-ZA" i="1" dirty="0" smtClean="0">
                <a:solidFill>
                  <a:srgbClr val="002060"/>
                </a:solidFill>
              </a:rPr>
              <a:t>Ezekiel 37</a:t>
            </a:r>
            <a:r>
              <a:rPr lang="en-ZA" i="1" dirty="0">
                <a:solidFill>
                  <a:srgbClr val="002060"/>
                </a:solidFill>
              </a:rPr>
              <a:t>, you will come to the very familiar “two stick” prophecy detailing the restoration of the House </a:t>
            </a:r>
            <a:r>
              <a:rPr lang="en-ZA" i="1" dirty="0" smtClean="0">
                <a:solidFill>
                  <a:srgbClr val="002060"/>
                </a:solidFill>
              </a:rPr>
              <a:t>of Judah </a:t>
            </a:r>
            <a:r>
              <a:rPr lang="en-ZA" i="1" dirty="0">
                <a:solidFill>
                  <a:srgbClr val="002060"/>
                </a:solidFill>
              </a:rPr>
              <a:t>and the House of Ephraim. And </a:t>
            </a:r>
            <a:r>
              <a:rPr lang="en-ZA" i="1" dirty="0" smtClean="0">
                <a:solidFill>
                  <a:srgbClr val="002060"/>
                </a:solidFill>
              </a:rPr>
              <a:t>the </a:t>
            </a:r>
            <a:r>
              <a:rPr lang="en-ZA" i="1" dirty="0">
                <a:solidFill>
                  <a:srgbClr val="002060"/>
                </a:solidFill>
              </a:rPr>
              <a:t>Hebrew word for “stick” is? </a:t>
            </a:r>
            <a:r>
              <a:rPr lang="en-ZA" i="1" dirty="0" smtClean="0">
                <a:solidFill>
                  <a:srgbClr val="002060"/>
                </a:solidFill>
              </a:rPr>
              <a:t>, </a:t>
            </a:r>
            <a:r>
              <a:rPr lang="en-ZA" i="1" dirty="0">
                <a:solidFill>
                  <a:srgbClr val="002060"/>
                </a:solidFill>
              </a:rPr>
              <a:t>the word </a:t>
            </a:r>
            <a:r>
              <a:rPr lang="en-ZA" i="1" dirty="0" smtClean="0">
                <a:solidFill>
                  <a:srgbClr val="002060"/>
                </a:solidFill>
              </a:rPr>
              <a:t>for tree</a:t>
            </a:r>
            <a:r>
              <a:rPr lang="en-ZA" i="1" dirty="0">
                <a:solidFill>
                  <a:srgbClr val="002060"/>
                </a:solidFill>
              </a:rPr>
              <a:t>!</a:t>
            </a:r>
          </a:p>
          <a:p>
            <a:r>
              <a:rPr lang="en-ZA" dirty="0" smtClean="0"/>
              <a:t>Joseph </a:t>
            </a:r>
            <a:r>
              <a:rPr lang="en-ZA" dirty="0"/>
              <a:t>understood </a:t>
            </a:r>
            <a:r>
              <a:rPr lang="en-ZA" dirty="0" smtClean="0"/>
              <a:t>that the bones and that is what gained </a:t>
            </a:r>
            <a:r>
              <a:rPr lang="en-ZA" dirty="0"/>
              <a:t>him entrance into </a:t>
            </a:r>
            <a:r>
              <a:rPr lang="en-ZA" dirty="0" smtClean="0"/>
              <a:t>the faith </a:t>
            </a:r>
            <a:r>
              <a:rPr lang="en-ZA" dirty="0"/>
              <a:t>chapter of Hebrews? </a:t>
            </a:r>
            <a:r>
              <a:rPr lang="en-ZA" dirty="0" smtClean="0"/>
              <a:t>Joseph </a:t>
            </a:r>
            <a:r>
              <a:rPr lang="en-ZA" dirty="0"/>
              <a:t>understood that his life was a living representation of </a:t>
            </a:r>
            <a:r>
              <a:rPr lang="en-ZA" dirty="0" smtClean="0"/>
              <a:t>the restoration </a:t>
            </a:r>
            <a:r>
              <a:rPr lang="en-ZA" dirty="0"/>
              <a:t>of the 12 tribes of Israel before they had even split. He knew that the return of his bones </a:t>
            </a:r>
            <a:r>
              <a:rPr lang="en-ZA" dirty="0" smtClean="0"/>
              <a:t>to Israel </a:t>
            </a:r>
            <a:r>
              <a:rPr lang="en-ZA" dirty="0"/>
              <a:t>paralleled the eventual return of all of Israel to the Promised Land. Joseph was noted for </a:t>
            </a:r>
            <a:r>
              <a:rPr lang="en-ZA" dirty="0" smtClean="0"/>
              <a:t>his faith </a:t>
            </a:r>
            <a:r>
              <a:rPr lang="en-ZA" dirty="0"/>
              <a:t>in Hebrews 11 because he caught that vision! </a:t>
            </a: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70</a:t>
            </a:fld>
            <a:endParaRPr lang="en-ZA" dirty="0"/>
          </a:p>
        </p:txBody>
      </p:sp>
    </p:spTree>
    <p:extLst>
      <p:ext uri="{BB962C8B-B14F-4D97-AF65-F5344CB8AC3E}">
        <p14:creationId xmlns:p14="http://schemas.microsoft.com/office/powerpoint/2010/main" val="2084001270"/>
      </p:ext>
    </p:extLst>
  </p:cSld>
  <p:clrMapOvr>
    <a:masterClrMapping/>
  </p:clrMapOvr>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36212</TotalTime>
  <Words>12980</Words>
  <Application>Microsoft Office PowerPoint</Application>
  <PresentationFormat>On-screen Show (4:3)</PresentationFormat>
  <Paragraphs>384</Paragraphs>
  <Slides>70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70</vt:i4>
      </vt:variant>
    </vt:vector>
  </HeadingPairs>
  <TitlesOfParts>
    <vt:vector size="76" baseType="lpstr">
      <vt:lpstr>Ancient Hebrew</vt:lpstr>
      <vt:lpstr>Arial</vt:lpstr>
      <vt:lpstr>Bwhebb</vt:lpstr>
      <vt:lpstr>Calibri</vt:lpstr>
      <vt:lpstr>Times New Roman</vt:lpstr>
      <vt:lpstr>Office Theme</vt:lpstr>
      <vt:lpstr>PowerPoint Presentation</vt:lpstr>
      <vt:lpstr>RECOGNITION</vt:lpstr>
      <vt:lpstr>VAY ECHI “And He lived”</vt:lpstr>
      <vt:lpstr>JACOB LIVED</vt:lpstr>
      <vt:lpstr>17</vt:lpstr>
      <vt:lpstr>153</vt:lpstr>
      <vt:lpstr>SONS OF ELOHIM</vt:lpstr>
      <vt:lpstr>JPS TORAH COMMENTARY</vt:lpstr>
      <vt:lpstr>BRAD SCOTT</vt:lpstr>
      <vt:lpstr>DRAW NEAR</vt:lpstr>
      <vt:lpstr>RITUAL SACRIFICE</vt:lpstr>
      <vt:lpstr>IF YOU LOVE ME!!</vt:lpstr>
      <vt:lpstr>5 POINTS Legends of the Jews</vt:lpstr>
      <vt:lpstr>JACOB SPEAKS</vt:lpstr>
      <vt:lpstr>LUZ</vt:lpstr>
      <vt:lpstr>EFRAYIM AND M’NASHEH</vt:lpstr>
      <vt:lpstr>FIRSTBORN</vt:lpstr>
      <vt:lpstr>ADOPTION</vt:lpstr>
      <vt:lpstr>SABBATH BLESSINGS</vt:lpstr>
      <vt:lpstr>BLESSINGS</vt:lpstr>
      <vt:lpstr>NEGATIVITY ELIMINATED</vt:lpstr>
      <vt:lpstr>IDENTITY</vt:lpstr>
      <vt:lpstr>RACHEL’S BURIAL</vt:lpstr>
      <vt:lpstr>RACHEL WEEPING</vt:lpstr>
      <vt:lpstr>WHOSE ARE THESE</vt:lpstr>
      <vt:lpstr>CROSSED HIS HANDS</vt:lpstr>
      <vt:lpstr>t</vt:lpstr>
      <vt:lpstr>NATIONS</vt:lpstr>
      <vt:lpstr>PROPHECY</vt:lpstr>
      <vt:lpstr>FELLOW CITIZENS</vt:lpstr>
      <vt:lpstr>THEN HE BLESSED JOSEF</vt:lpstr>
      <vt:lpstr>PORTION</vt:lpstr>
      <vt:lpstr>SHEKEM</vt:lpstr>
      <vt:lpstr>GATHER TOGETHER</vt:lpstr>
      <vt:lpstr>GATHER TOGETHER</vt:lpstr>
      <vt:lpstr>REUBEN</vt:lpstr>
      <vt:lpstr>SIMEON</vt:lpstr>
      <vt:lpstr>LEVI</vt:lpstr>
      <vt:lpstr>JUDAH</vt:lpstr>
      <vt:lpstr>JUDAH - ENDTIME</vt:lpstr>
      <vt:lpstr>SHILOH</vt:lpstr>
      <vt:lpstr>ZEBULUN</vt:lpstr>
      <vt:lpstr>ISSACHAR</vt:lpstr>
      <vt:lpstr>DAN</vt:lpstr>
      <vt:lpstr>HEEL</vt:lpstr>
      <vt:lpstr>GAD</vt:lpstr>
      <vt:lpstr>ASHER</vt:lpstr>
      <vt:lpstr>NAPHTALI</vt:lpstr>
      <vt:lpstr>JOSEPH</vt:lpstr>
      <vt:lpstr>JOSEPH con’t</vt:lpstr>
      <vt:lpstr>BENYAMIN</vt:lpstr>
      <vt:lpstr>HIS OWN BLESSING</vt:lpstr>
      <vt:lpstr>VIRTUE</vt:lpstr>
      <vt:lpstr>A CURSE IS A BLESSING</vt:lpstr>
      <vt:lpstr>THE MESSIAH</vt:lpstr>
      <vt:lpstr>DETERMINIG THE LEADER</vt:lpstr>
      <vt:lpstr>SHILOH</vt:lpstr>
      <vt:lpstr>DREW HIS LEGS</vt:lpstr>
      <vt:lpstr>BOOK OF JASHER</vt:lpstr>
      <vt:lpstr>REDEMPTION</vt:lpstr>
      <vt:lpstr>DELIVERANCE</vt:lpstr>
      <vt:lpstr>BRANCH OF DAVID</vt:lpstr>
      <vt:lpstr>JOSEPH</vt:lpstr>
      <vt:lpstr>BONES - ONENESS</vt:lpstr>
      <vt:lpstr>PowerPoint Presentation</vt:lpstr>
      <vt:lpstr>JEFF A BENNER</vt:lpstr>
      <vt:lpstr>יהושע</vt:lpstr>
      <vt:lpstr>DRY BONES</vt:lpstr>
      <vt:lpstr>BONES COMING TOGETHER</vt:lpstr>
      <vt:lpstr>JOSEPH</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Dennis Casper Kotze</dc:creator>
  <cp:lastModifiedBy>Dennis Kotze</cp:lastModifiedBy>
  <cp:revision>960</cp:revision>
  <dcterms:created xsi:type="dcterms:W3CDTF">2010-10-31T07:41:47Z</dcterms:created>
  <dcterms:modified xsi:type="dcterms:W3CDTF">2014-09-20T10:57:14Z</dcterms:modified>
</cp:coreProperties>
</file>